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9F2437-7F0B-47CB-9158-753346960919}">
  <a:tblStyle styleId="{039F2437-7F0B-47CB-9158-753346960919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Shape 1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Shape 1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Shape 1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Shape 1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D9D9D9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00331" y="747127"/>
            <a:ext cx="83199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10820" lvl="0" marL="342900" rtl="0" algn="l">
              <a:spcBef>
                <a:spcPts val="320"/>
              </a:spcBef>
              <a:buClr>
                <a:srgbClr val="CB4D20"/>
              </a:buClr>
              <a:buChar char="▪"/>
              <a:defRPr sz="1600">
                <a:solidFill>
                  <a:srgbClr val="516865"/>
                </a:solidFill>
              </a:defRPr>
            </a:lvl1pPr>
            <a:lvl2pPr indent="-190817" lvl="1" marL="742950" rtl="0" algn="l">
              <a:spcBef>
                <a:spcPts val="260"/>
              </a:spcBef>
              <a:buClr>
                <a:srgbClr val="516865"/>
              </a:buClr>
              <a:buChar char="▪"/>
              <a:defRPr sz="1300">
                <a:solidFill>
                  <a:srgbClr val="CB4D20"/>
                </a:solidFill>
              </a:defRPr>
            </a:lvl2pPr>
            <a:lvl3pPr indent="-149225" lvl="2" marL="1143000" rtl="0" algn="l">
              <a:spcBef>
                <a:spcPts val="200"/>
              </a:spcBef>
              <a:buClr>
                <a:srgbClr val="9DBABD"/>
              </a:buClr>
              <a:buChar char="▪"/>
              <a:defRPr sz="1000">
                <a:solidFill>
                  <a:srgbClr val="929292"/>
                </a:solidFill>
              </a:defRPr>
            </a:lvl3pPr>
            <a:lvl4pPr indent="-139700" lvl="3" marL="1600200" rtl="0" algn="l">
              <a:spcBef>
                <a:spcPts val="280"/>
              </a:spcBef>
              <a:buClr>
                <a:schemeClr val="dk1"/>
              </a:buClr>
              <a:buChar char="–"/>
              <a:defRPr sz="1400">
                <a:solidFill>
                  <a:schemeClr val="dk1"/>
                </a:solidFill>
              </a:defRPr>
            </a:lvl4pPr>
            <a:lvl5pPr indent="-139700" lvl="4" marL="2057400" rtl="0" algn="l">
              <a:spcBef>
                <a:spcPts val="280"/>
              </a:spcBef>
              <a:buClr>
                <a:schemeClr val="dk1"/>
              </a:buClr>
              <a:buChar char="»"/>
              <a:defRPr sz="1400">
                <a:solidFill>
                  <a:schemeClr val="dk1"/>
                </a:solidFill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oat_ripples.png"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D9D9D9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8" name="Shape 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defRPr sz="3000">
                <a:solidFill>
                  <a:srgbClr val="000000"/>
                </a:solidFill>
                <a:highlight>
                  <a:srgbClr val="999999"/>
                </a:highlight>
              </a:defRPr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Shape 5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  <p:sp>
        <p:nvSpPr>
          <p:cNvPr id="9" name="Shape 9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hyperlink" Target="https://github.com/vdumoulin/conv_arithmetic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mlandthelaw.org/slides/hajian.pdf" TargetMode="External"/><Relationship Id="rId4" Type="http://schemas.openxmlformats.org/officeDocument/2006/relationships/hyperlink" Target="http://www.mlandthelaw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Intro To Deep Learning</a:t>
            </a:r>
          </a:p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 Dimakis @AlexGDimakis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Nikolaos Vasiloglou @vasiloglou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Generators </a:t>
            </a: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5" name="Shape 185"/>
          <p:cNvSpPr/>
          <p:nvPr/>
        </p:nvSpPr>
        <p:spPr>
          <a:xfrm>
            <a:off x="4784975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7" name="Shape 187"/>
          <p:cNvCxnSpPr/>
          <p:nvPr/>
        </p:nvCxnSpPr>
        <p:spPr>
          <a:xfrm flipH="1" rot="10800000">
            <a:off x="4950875" y="2510800"/>
            <a:ext cx="921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8" name="Shape 188"/>
          <p:cNvCxnSpPr>
            <a:stCxn id="189" idx="2"/>
          </p:cNvCxnSpPr>
          <p:nvPr/>
        </p:nvCxnSpPr>
        <p:spPr>
          <a:xfrm>
            <a:off x="2888012" y="3100725"/>
            <a:ext cx="807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9" name="Shape 189"/>
          <p:cNvSpPr/>
          <p:nvPr/>
        </p:nvSpPr>
        <p:spPr>
          <a:xfrm>
            <a:off x="2780162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1776375" y="2802400"/>
            <a:ext cx="9831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1" name="Shape 191"/>
          <p:cNvSpPr/>
          <p:nvPr/>
        </p:nvSpPr>
        <p:spPr>
          <a:xfrm>
            <a:off x="1689225" y="2007075"/>
            <a:ext cx="215700" cy="9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2" name="Shape 192"/>
          <p:cNvCxnSpPr>
            <a:endCxn id="185" idx="0"/>
          </p:cNvCxnSpPr>
          <p:nvPr/>
        </p:nvCxnSpPr>
        <p:spPr>
          <a:xfrm flipH="1" rot="10800000">
            <a:off x="3871325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3" name="Shape 193"/>
          <p:cNvCxnSpPr>
            <a:stCxn id="186" idx="2"/>
            <a:endCxn id="185" idx="2"/>
          </p:cNvCxnSpPr>
          <p:nvPr/>
        </p:nvCxnSpPr>
        <p:spPr>
          <a:xfrm>
            <a:off x="3770475" y="3380475"/>
            <a:ext cx="10974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4" name="Shape 194"/>
          <p:cNvCxnSpPr>
            <a:endCxn id="186" idx="0"/>
          </p:cNvCxnSpPr>
          <p:nvPr/>
        </p:nvCxnSpPr>
        <p:spPr>
          <a:xfrm flipH="1" rot="10800000">
            <a:off x="2995875" y="1617975"/>
            <a:ext cx="7746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>
            <a:endCxn id="189" idx="0"/>
          </p:cNvCxnSpPr>
          <p:nvPr/>
        </p:nvCxnSpPr>
        <p:spPr>
          <a:xfrm flipH="1" rot="10800000">
            <a:off x="1904912" y="1897725"/>
            <a:ext cx="983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375" y="1432112"/>
            <a:ext cx="2069551" cy="2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06875" y="2156800"/>
            <a:ext cx="92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noise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98" name="Shape 198"/>
          <p:cNvCxnSpPr>
            <a:endCxn id="191" idx="1"/>
          </p:cNvCxnSpPr>
          <p:nvPr/>
        </p:nvCxnSpPr>
        <p:spPr>
          <a:xfrm>
            <a:off x="1160325" y="2493225"/>
            <a:ext cx="528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" name="Shape 199"/>
          <p:cNvSpPr txBox="1"/>
          <p:nvPr/>
        </p:nvSpPr>
        <p:spPr>
          <a:xfrm>
            <a:off x="4566325" y="3836475"/>
            <a:ext cx="109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75" y="1452975"/>
            <a:ext cx="2069549" cy="213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Generators 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7" name="Shape 207"/>
          <p:cNvSpPr/>
          <p:nvPr/>
        </p:nvSpPr>
        <p:spPr>
          <a:xfrm>
            <a:off x="4784975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9" name="Shape 209"/>
          <p:cNvCxnSpPr/>
          <p:nvPr/>
        </p:nvCxnSpPr>
        <p:spPr>
          <a:xfrm flipH="1" rot="10800000">
            <a:off x="4950875" y="2510800"/>
            <a:ext cx="921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0" name="Shape 210"/>
          <p:cNvCxnSpPr>
            <a:stCxn id="211" idx="2"/>
          </p:cNvCxnSpPr>
          <p:nvPr/>
        </p:nvCxnSpPr>
        <p:spPr>
          <a:xfrm>
            <a:off x="2888012" y="3100725"/>
            <a:ext cx="807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" name="Shape 211"/>
          <p:cNvSpPr/>
          <p:nvPr/>
        </p:nvSpPr>
        <p:spPr>
          <a:xfrm>
            <a:off x="2780162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2" name="Shape 212"/>
          <p:cNvCxnSpPr/>
          <p:nvPr/>
        </p:nvCxnSpPr>
        <p:spPr>
          <a:xfrm>
            <a:off x="1776375" y="2802400"/>
            <a:ext cx="9831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3" name="Shape 213"/>
          <p:cNvSpPr/>
          <p:nvPr/>
        </p:nvSpPr>
        <p:spPr>
          <a:xfrm>
            <a:off x="1689225" y="2007075"/>
            <a:ext cx="215700" cy="9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4" name="Shape 214"/>
          <p:cNvCxnSpPr>
            <a:endCxn id="207" idx="0"/>
          </p:cNvCxnSpPr>
          <p:nvPr/>
        </p:nvCxnSpPr>
        <p:spPr>
          <a:xfrm flipH="1" rot="10800000">
            <a:off x="3871325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5" name="Shape 215"/>
          <p:cNvCxnSpPr>
            <a:stCxn id="208" idx="2"/>
            <a:endCxn id="207" idx="2"/>
          </p:cNvCxnSpPr>
          <p:nvPr/>
        </p:nvCxnSpPr>
        <p:spPr>
          <a:xfrm>
            <a:off x="3770475" y="3380475"/>
            <a:ext cx="10974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6" name="Shape 216"/>
          <p:cNvCxnSpPr>
            <a:endCxn id="208" idx="0"/>
          </p:cNvCxnSpPr>
          <p:nvPr/>
        </p:nvCxnSpPr>
        <p:spPr>
          <a:xfrm flipH="1" rot="10800000">
            <a:off x="2995875" y="1617975"/>
            <a:ext cx="7746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" name="Shape 217"/>
          <p:cNvCxnSpPr>
            <a:endCxn id="211" idx="0"/>
          </p:cNvCxnSpPr>
          <p:nvPr/>
        </p:nvCxnSpPr>
        <p:spPr>
          <a:xfrm flipH="1" rot="10800000">
            <a:off x="1904912" y="1897725"/>
            <a:ext cx="983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375" y="1432112"/>
            <a:ext cx="2069551" cy="2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406875" y="2156800"/>
            <a:ext cx="92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noise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220" name="Shape 220"/>
          <p:cNvCxnSpPr>
            <a:endCxn id="213" idx="1"/>
          </p:cNvCxnSpPr>
          <p:nvPr/>
        </p:nvCxnSpPr>
        <p:spPr>
          <a:xfrm>
            <a:off x="1160325" y="2493225"/>
            <a:ext cx="528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1" name="Shape 221"/>
          <p:cNvSpPr txBox="1"/>
          <p:nvPr/>
        </p:nvSpPr>
        <p:spPr>
          <a:xfrm>
            <a:off x="4566325" y="3836475"/>
            <a:ext cx="109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75" y="1452975"/>
            <a:ext cx="2069550" cy="20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Generators 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9" name="Shape 229"/>
          <p:cNvSpPr/>
          <p:nvPr/>
        </p:nvSpPr>
        <p:spPr>
          <a:xfrm>
            <a:off x="4784975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1" name="Shape 231"/>
          <p:cNvCxnSpPr/>
          <p:nvPr/>
        </p:nvCxnSpPr>
        <p:spPr>
          <a:xfrm flipH="1" rot="10800000">
            <a:off x="4950875" y="2510800"/>
            <a:ext cx="921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2" name="Shape 232"/>
          <p:cNvCxnSpPr>
            <a:stCxn id="233" idx="2"/>
          </p:cNvCxnSpPr>
          <p:nvPr/>
        </p:nvCxnSpPr>
        <p:spPr>
          <a:xfrm>
            <a:off x="2888012" y="3100725"/>
            <a:ext cx="807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3" name="Shape 233"/>
          <p:cNvSpPr/>
          <p:nvPr/>
        </p:nvSpPr>
        <p:spPr>
          <a:xfrm>
            <a:off x="2780162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4" name="Shape 234"/>
          <p:cNvCxnSpPr/>
          <p:nvPr/>
        </p:nvCxnSpPr>
        <p:spPr>
          <a:xfrm>
            <a:off x="1776375" y="2802400"/>
            <a:ext cx="9831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1689225" y="2007075"/>
            <a:ext cx="215700" cy="9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6" name="Shape 236"/>
          <p:cNvCxnSpPr>
            <a:endCxn id="229" idx="0"/>
          </p:cNvCxnSpPr>
          <p:nvPr/>
        </p:nvCxnSpPr>
        <p:spPr>
          <a:xfrm flipH="1" rot="10800000">
            <a:off x="3871325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7" name="Shape 237"/>
          <p:cNvCxnSpPr>
            <a:stCxn id="230" idx="2"/>
            <a:endCxn id="229" idx="2"/>
          </p:cNvCxnSpPr>
          <p:nvPr/>
        </p:nvCxnSpPr>
        <p:spPr>
          <a:xfrm>
            <a:off x="3770475" y="3380475"/>
            <a:ext cx="10974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8" name="Shape 238"/>
          <p:cNvCxnSpPr>
            <a:endCxn id="230" idx="0"/>
          </p:cNvCxnSpPr>
          <p:nvPr/>
        </p:nvCxnSpPr>
        <p:spPr>
          <a:xfrm flipH="1" rot="10800000">
            <a:off x="2995875" y="1617975"/>
            <a:ext cx="7746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9" name="Shape 239"/>
          <p:cNvCxnSpPr>
            <a:endCxn id="233" idx="0"/>
          </p:cNvCxnSpPr>
          <p:nvPr/>
        </p:nvCxnSpPr>
        <p:spPr>
          <a:xfrm flipH="1" rot="10800000">
            <a:off x="1904912" y="1897725"/>
            <a:ext cx="983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375" y="1432112"/>
            <a:ext cx="2069551" cy="2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06875" y="2156800"/>
            <a:ext cx="92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noise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242" name="Shape 242"/>
          <p:cNvCxnSpPr>
            <a:endCxn id="235" idx="1"/>
          </p:cNvCxnSpPr>
          <p:nvPr/>
        </p:nvCxnSpPr>
        <p:spPr>
          <a:xfrm>
            <a:off x="1160325" y="2493225"/>
            <a:ext cx="528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3" name="Shape 243"/>
          <p:cNvSpPr txBox="1"/>
          <p:nvPr/>
        </p:nvSpPr>
        <p:spPr>
          <a:xfrm>
            <a:off x="4566325" y="3836475"/>
            <a:ext cx="109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75" y="1452975"/>
            <a:ext cx="2069550" cy="21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Generators 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1" name="Shape 251"/>
          <p:cNvSpPr/>
          <p:nvPr/>
        </p:nvSpPr>
        <p:spPr>
          <a:xfrm>
            <a:off x="4784975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3" name="Shape 253"/>
          <p:cNvCxnSpPr/>
          <p:nvPr/>
        </p:nvCxnSpPr>
        <p:spPr>
          <a:xfrm flipH="1" rot="10800000">
            <a:off x="4950875" y="2510800"/>
            <a:ext cx="921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4" name="Shape 254"/>
          <p:cNvCxnSpPr>
            <a:stCxn id="255" idx="2"/>
          </p:cNvCxnSpPr>
          <p:nvPr/>
        </p:nvCxnSpPr>
        <p:spPr>
          <a:xfrm>
            <a:off x="2888012" y="3100725"/>
            <a:ext cx="807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5" name="Shape 255"/>
          <p:cNvSpPr/>
          <p:nvPr/>
        </p:nvSpPr>
        <p:spPr>
          <a:xfrm>
            <a:off x="2780162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6" name="Shape 256"/>
          <p:cNvCxnSpPr/>
          <p:nvPr/>
        </p:nvCxnSpPr>
        <p:spPr>
          <a:xfrm>
            <a:off x="1776375" y="2802400"/>
            <a:ext cx="9831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7" name="Shape 257"/>
          <p:cNvSpPr/>
          <p:nvPr/>
        </p:nvSpPr>
        <p:spPr>
          <a:xfrm>
            <a:off x="1689225" y="2007075"/>
            <a:ext cx="215700" cy="9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8" name="Shape 258"/>
          <p:cNvCxnSpPr>
            <a:endCxn id="251" idx="0"/>
          </p:cNvCxnSpPr>
          <p:nvPr/>
        </p:nvCxnSpPr>
        <p:spPr>
          <a:xfrm flipH="1" rot="10800000">
            <a:off x="3871325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9" name="Shape 259"/>
          <p:cNvCxnSpPr>
            <a:stCxn id="252" idx="2"/>
            <a:endCxn id="251" idx="2"/>
          </p:cNvCxnSpPr>
          <p:nvPr/>
        </p:nvCxnSpPr>
        <p:spPr>
          <a:xfrm>
            <a:off x="3770475" y="3380475"/>
            <a:ext cx="10974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0" name="Shape 260"/>
          <p:cNvCxnSpPr>
            <a:endCxn id="252" idx="0"/>
          </p:cNvCxnSpPr>
          <p:nvPr/>
        </p:nvCxnSpPr>
        <p:spPr>
          <a:xfrm flipH="1" rot="10800000">
            <a:off x="2995875" y="1617975"/>
            <a:ext cx="7746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1" name="Shape 261"/>
          <p:cNvCxnSpPr>
            <a:endCxn id="255" idx="0"/>
          </p:cNvCxnSpPr>
          <p:nvPr/>
        </p:nvCxnSpPr>
        <p:spPr>
          <a:xfrm flipH="1" rot="10800000">
            <a:off x="1904912" y="1897725"/>
            <a:ext cx="983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375" y="1432112"/>
            <a:ext cx="2069551" cy="2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406875" y="2156800"/>
            <a:ext cx="92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noise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264" name="Shape 264"/>
          <p:cNvCxnSpPr>
            <a:endCxn id="257" idx="1"/>
          </p:cNvCxnSpPr>
          <p:nvPr/>
        </p:nvCxnSpPr>
        <p:spPr>
          <a:xfrm>
            <a:off x="1160325" y="2493225"/>
            <a:ext cx="528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5" name="Shape 265"/>
          <p:cNvSpPr txBox="1"/>
          <p:nvPr/>
        </p:nvSpPr>
        <p:spPr>
          <a:xfrm>
            <a:off x="4566325" y="3836475"/>
            <a:ext cx="109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375" y="1452975"/>
            <a:ext cx="2069550" cy="2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311700" y="292850"/>
            <a:ext cx="5040300" cy="17016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Any Resemblance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to Actual Persons,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 Living or Dead,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is Purely Coincidental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79825" y="99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warmup </a:t>
            </a:r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4" name="Shape 274"/>
          <p:cNvSpPr/>
          <p:nvPr/>
        </p:nvSpPr>
        <p:spPr>
          <a:xfrm>
            <a:off x="4966850" y="21215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4966850" y="28839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6" name="Shape 276"/>
          <p:cNvCxnSpPr>
            <a:stCxn id="274" idx="3"/>
            <a:endCxn id="277" idx="1"/>
          </p:cNvCxnSpPr>
          <p:nvPr/>
        </p:nvCxnSpPr>
        <p:spPr>
          <a:xfrm>
            <a:off x="5515550" y="2390525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8" name="Shape 278"/>
          <p:cNvCxnSpPr>
            <a:stCxn id="275" idx="3"/>
            <a:endCxn id="277" idx="1"/>
          </p:cNvCxnSpPr>
          <p:nvPr/>
        </p:nvCxnSpPr>
        <p:spPr>
          <a:xfrm flipH="1" rot="10800000">
            <a:off x="5515550" y="2789325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5591750" y="2208482"/>
            <a:ext cx="1026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w(2)</a:t>
            </a:r>
          </a:p>
        </p:txBody>
      </p:sp>
      <p:sp>
        <p:nvSpPr>
          <p:cNvPr id="280" name="Shape 280"/>
          <p:cNvSpPr/>
          <p:nvPr/>
        </p:nvSpPr>
        <p:spPr>
          <a:xfrm>
            <a:off x="6284450" y="25027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4568525" y="1024025"/>
            <a:ext cx="32313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single linear neuron: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w(1)*x(1) + w(2)*x(2) </a:t>
            </a:r>
          </a:p>
        </p:txBody>
      </p:sp>
      <p:graphicFrame>
        <p:nvGraphicFramePr>
          <p:cNvPr id="282" name="Shape 282"/>
          <p:cNvGraphicFramePr/>
          <p:nvPr/>
        </p:nvGraphicFramePr>
        <p:xfrm>
          <a:off x="562300" y="14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741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Y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56612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1 Model (warmup)</a:t>
            </a: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9" name="Shape 289"/>
          <p:cNvSpPr txBox="1"/>
          <p:nvPr/>
        </p:nvSpPr>
        <p:spPr>
          <a:xfrm>
            <a:off x="395875" y="858750"/>
            <a:ext cx="39066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</a:t>
            </a:r>
            <a:r>
              <a:rPr b="1" lang="en"/>
              <a:t>θ</a:t>
            </a:r>
            <a:r>
              <a:rPr lang="en"/>
              <a:t>={w1,w2,b}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Inference Exercise: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weights  </a:t>
            </a:r>
            <a:r>
              <a:rPr b="1" lang="en"/>
              <a:t>θ</a:t>
            </a:r>
            <a:r>
              <a:rPr lang="en"/>
              <a:t>={w1=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,w2=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,b=</a:t>
            </a:r>
            <a:r>
              <a:rPr b="1" lang="en">
                <a:solidFill>
                  <a:srgbClr val="FF0000"/>
                </a:solidFill>
              </a:rPr>
              <a:t>2</a:t>
            </a:r>
            <a:r>
              <a:rPr lang="en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Run this model and make a prediction when the input features are </a:t>
            </a:r>
            <a:r>
              <a:rPr b="1" lang="en"/>
              <a:t>x</a:t>
            </a:r>
            <a:r>
              <a:rPr lang="en"/>
              <a:t>= [x1= 2, x2=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 = 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0" name="Shape 290"/>
          <p:cNvGrpSpPr/>
          <p:nvPr/>
        </p:nvGrpSpPr>
        <p:grpSpPr>
          <a:xfrm>
            <a:off x="4489875" y="306425"/>
            <a:ext cx="1617625" cy="1175500"/>
            <a:chOff x="259375" y="3162975"/>
            <a:chExt cx="1617625" cy="1175500"/>
          </a:xfrm>
        </p:grpSpPr>
        <p:sp>
          <p:nvSpPr>
            <p:cNvPr id="291" name="Shape 291"/>
            <p:cNvSpPr/>
            <p:nvPr/>
          </p:nvSpPr>
          <p:spPr>
            <a:xfrm>
              <a:off x="259375" y="3172600"/>
              <a:ext cx="395700" cy="97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x1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x2</a:t>
              </a:r>
            </a:p>
          </p:txBody>
        </p:sp>
        <p:cxnSp>
          <p:nvCxnSpPr>
            <p:cNvPr id="292" name="Shape 292"/>
            <p:cNvCxnSpPr>
              <a:endCxn id="293" idx="1"/>
            </p:cNvCxnSpPr>
            <p:nvPr/>
          </p:nvCxnSpPr>
          <p:spPr>
            <a:xfrm flipH="1" rot="10800000">
              <a:off x="664100" y="3677100"/>
              <a:ext cx="741300" cy="19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4" name="Shape 294"/>
            <p:cNvCxnSpPr/>
            <p:nvPr/>
          </p:nvCxnSpPr>
          <p:spPr>
            <a:xfrm>
              <a:off x="655062" y="3411575"/>
              <a:ext cx="721800" cy="15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95" name="Shape 295"/>
            <p:cNvSpPr txBox="1"/>
            <p:nvPr/>
          </p:nvSpPr>
          <p:spPr>
            <a:xfrm>
              <a:off x="703150" y="3162975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cxnSp>
          <p:nvCxnSpPr>
            <p:cNvPr id="296" name="Shape 296"/>
            <p:cNvCxnSpPr/>
            <p:nvPr/>
          </p:nvCxnSpPr>
          <p:spPr>
            <a:xfrm>
              <a:off x="259375" y="3659500"/>
              <a:ext cx="39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97" name="Shape 297"/>
            <p:cNvSpPr txBox="1"/>
            <p:nvPr/>
          </p:nvSpPr>
          <p:spPr>
            <a:xfrm>
              <a:off x="712775" y="3566200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405400" y="3480300"/>
              <a:ext cx="4716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f(x)</a:t>
              </a:r>
            </a:p>
          </p:txBody>
        </p:sp>
        <p:cxnSp>
          <p:nvCxnSpPr>
            <p:cNvPr id="298" name="Shape 298"/>
            <p:cNvCxnSpPr/>
            <p:nvPr/>
          </p:nvCxnSpPr>
          <p:spPr>
            <a:xfrm flipH="1" rot="10800000">
              <a:off x="1062823" y="3788250"/>
              <a:ext cx="332100" cy="2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99" name="Shape 299"/>
            <p:cNvSpPr txBox="1"/>
            <p:nvPr/>
          </p:nvSpPr>
          <p:spPr>
            <a:xfrm>
              <a:off x="846523" y="3944875"/>
              <a:ext cx="395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56612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1 Model (warmup)</a:t>
            </a: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6" name="Shape 306"/>
          <p:cNvSpPr txBox="1"/>
          <p:nvPr/>
        </p:nvSpPr>
        <p:spPr>
          <a:xfrm>
            <a:off x="395875" y="858750"/>
            <a:ext cx="39066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</a:t>
            </a:r>
            <a:r>
              <a:rPr b="1" lang="en"/>
              <a:t>θ</a:t>
            </a:r>
            <a:r>
              <a:rPr lang="en"/>
              <a:t>={w1,w2,b}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Inference Exercise: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weights  </a:t>
            </a:r>
            <a:r>
              <a:rPr b="1" lang="en"/>
              <a:t>θ</a:t>
            </a:r>
            <a:r>
              <a:rPr lang="en"/>
              <a:t>={w1=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,w2=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,b=</a:t>
            </a:r>
            <a:r>
              <a:rPr b="1" lang="en">
                <a:solidFill>
                  <a:srgbClr val="FF0000"/>
                </a:solidFill>
              </a:rPr>
              <a:t>2</a:t>
            </a:r>
            <a:r>
              <a:rPr lang="en"/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Run this model and make a prediction when the input features are </a:t>
            </a:r>
            <a:r>
              <a:rPr b="1" lang="en"/>
              <a:t>x</a:t>
            </a:r>
            <a:r>
              <a:rPr lang="en"/>
              <a:t>= [x1= 2, x2= 3]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 = w</a:t>
            </a:r>
            <a:r>
              <a:rPr baseline="-25000" lang="en"/>
              <a:t>1</a:t>
            </a:r>
            <a:r>
              <a:rPr lang="en"/>
              <a:t>* x1 + w</a:t>
            </a:r>
            <a:r>
              <a:rPr baseline="-25000" lang="en"/>
              <a:t>2</a:t>
            </a:r>
            <a:r>
              <a:rPr lang="en"/>
              <a:t>*x2 +b = 1*2 + 1*3 + 2 = </a:t>
            </a:r>
            <a:r>
              <a:rPr b="1" lang="en"/>
              <a:t>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Notice that for general weights the output is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/>
              <a:t>f(</a:t>
            </a:r>
            <a:r>
              <a:rPr b="1" lang="en"/>
              <a:t>x</a:t>
            </a:r>
            <a:r>
              <a:rPr lang="en"/>
              <a:t>) = w</a:t>
            </a:r>
            <a:r>
              <a:rPr baseline="-25000" lang="en"/>
              <a:t>1</a:t>
            </a:r>
            <a:r>
              <a:rPr lang="en"/>
              <a:t>* 2 + w</a:t>
            </a:r>
            <a:r>
              <a:rPr baseline="-25000" lang="en"/>
              <a:t>2</a:t>
            </a:r>
            <a:r>
              <a:rPr lang="en"/>
              <a:t>*3 +b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the true value is f*(x) = 1 , the squared loss is function of the weights.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4489875" y="306425"/>
            <a:ext cx="1617625" cy="1175500"/>
            <a:chOff x="259375" y="3162975"/>
            <a:chExt cx="1617625" cy="1175500"/>
          </a:xfrm>
        </p:grpSpPr>
        <p:sp>
          <p:nvSpPr>
            <p:cNvPr id="308" name="Shape 308"/>
            <p:cNvSpPr/>
            <p:nvPr/>
          </p:nvSpPr>
          <p:spPr>
            <a:xfrm>
              <a:off x="259375" y="3172600"/>
              <a:ext cx="395700" cy="97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x1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x2</a:t>
              </a:r>
            </a:p>
          </p:txBody>
        </p:sp>
        <p:cxnSp>
          <p:nvCxnSpPr>
            <p:cNvPr id="309" name="Shape 309"/>
            <p:cNvCxnSpPr>
              <a:endCxn id="310" idx="1"/>
            </p:cNvCxnSpPr>
            <p:nvPr/>
          </p:nvCxnSpPr>
          <p:spPr>
            <a:xfrm flipH="1" rot="10800000">
              <a:off x="664100" y="3677100"/>
              <a:ext cx="741300" cy="19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11" name="Shape 311"/>
            <p:cNvCxnSpPr/>
            <p:nvPr/>
          </p:nvCxnSpPr>
          <p:spPr>
            <a:xfrm>
              <a:off x="655062" y="3411575"/>
              <a:ext cx="721800" cy="15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2" name="Shape 312"/>
            <p:cNvSpPr txBox="1"/>
            <p:nvPr/>
          </p:nvSpPr>
          <p:spPr>
            <a:xfrm>
              <a:off x="703150" y="3162975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cxnSp>
          <p:nvCxnSpPr>
            <p:cNvPr id="313" name="Shape 313"/>
            <p:cNvCxnSpPr/>
            <p:nvPr/>
          </p:nvCxnSpPr>
          <p:spPr>
            <a:xfrm>
              <a:off x="259375" y="3659500"/>
              <a:ext cx="39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14" name="Shape 314"/>
            <p:cNvSpPr txBox="1"/>
            <p:nvPr/>
          </p:nvSpPr>
          <p:spPr>
            <a:xfrm>
              <a:off x="712775" y="3566200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405400" y="3480300"/>
              <a:ext cx="4716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f(x)</a:t>
              </a:r>
            </a:p>
          </p:txBody>
        </p:sp>
        <p:cxnSp>
          <p:nvCxnSpPr>
            <p:cNvPr id="315" name="Shape 315"/>
            <p:cNvCxnSpPr/>
            <p:nvPr/>
          </p:nvCxnSpPr>
          <p:spPr>
            <a:xfrm flipH="1" rot="10800000">
              <a:off x="1062823" y="3788250"/>
              <a:ext cx="332100" cy="2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16" name="Shape 316"/>
            <p:cNvSpPr txBox="1"/>
            <p:nvPr/>
          </p:nvSpPr>
          <p:spPr>
            <a:xfrm>
              <a:off x="846523" y="3944875"/>
              <a:ext cx="395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56612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Model with 1 hidden layer</a:t>
            </a:r>
          </a:p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3" name="Shape 323"/>
          <p:cNvSpPr/>
          <p:nvPr/>
        </p:nvSpPr>
        <p:spPr>
          <a:xfrm>
            <a:off x="841900" y="837887"/>
            <a:ext cx="566100" cy="15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2</a:t>
            </a:r>
          </a:p>
        </p:txBody>
      </p:sp>
      <p:cxnSp>
        <p:nvCxnSpPr>
          <p:cNvPr id="324" name="Shape 324"/>
          <p:cNvCxnSpPr/>
          <p:nvPr/>
        </p:nvCxnSpPr>
        <p:spPr>
          <a:xfrm flipH="1" rot="10800000">
            <a:off x="1407798" y="1353962"/>
            <a:ext cx="1176000" cy="5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5" name="Shape 325"/>
          <p:cNvCxnSpPr/>
          <p:nvPr/>
        </p:nvCxnSpPr>
        <p:spPr>
          <a:xfrm>
            <a:off x="1407798" y="1204751"/>
            <a:ext cx="117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6" name="Shape 326"/>
          <p:cNvSpPr txBox="1"/>
          <p:nvPr/>
        </p:nvSpPr>
        <p:spPr>
          <a:xfrm>
            <a:off x="3513748" y="1035525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</a:t>
            </a:r>
          </a:p>
        </p:txBody>
      </p:sp>
      <p:cxnSp>
        <p:nvCxnSpPr>
          <p:cNvPr id="327" name="Shape 327"/>
          <p:cNvCxnSpPr/>
          <p:nvPr/>
        </p:nvCxnSpPr>
        <p:spPr>
          <a:xfrm>
            <a:off x="841900" y="1628993"/>
            <a:ext cx="5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8" name="Shape 328"/>
          <p:cNvCxnSpPr/>
          <p:nvPr/>
        </p:nvCxnSpPr>
        <p:spPr>
          <a:xfrm>
            <a:off x="2376873" y="919125"/>
            <a:ext cx="212400" cy="1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9" name="Shape 329"/>
          <p:cNvSpPr txBox="1"/>
          <p:nvPr/>
        </p:nvSpPr>
        <p:spPr>
          <a:xfrm>
            <a:off x="2082398" y="656625"/>
            <a:ext cx="39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330" name="Shape 330"/>
          <p:cNvSpPr/>
          <p:nvPr/>
        </p:nvSpPr>
        <p:spPr>
          <a:xfrm>
            <a:off x="2591229" y="837887"/>
            <a:ext cx="566100" cy="15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2</a:t>
            </a:r>
          </a:p>
        </p:txBody>
      </p:sp>
      <p:cxnSp>
        <p:nvCxnSpPr>
          <p:cNvPr id="331" name="Shape 331"/>
          <p:cNvCxnSpPr/>
          <p:nvPr/>
        </p:nvCxnSpPr>
        <p:spPr>
          <a:xfrm>
            <a:off x="2591229" y="1628993"/>
            <a:ext cx="5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2" name="Shape 332"/>
          <p:cNvCxnSpPr/>
          <p:nvPr/>
        </p:nvCxnSpPr>
        <p:spPr>
          <a:xfrm>
            <a:off x="1407798" y="2135408"/>
            <a:ext cx="117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3" name="Shape 333"/>
          <p:cNvSpPr txBox="1"/>
          <p:nvPr/>
        </p:nvSpPr>
        <p:spPr>
          <a:xfrm>
            <a:off x="1513698" y="1673482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21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1407798" y="1274933"/>
            <a:ext cx="1176000" cy="678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5" name="Shape 335"/>
          <p:cNvSpPr txBox="1"/>
          <p:nvPr/>
        </p:nvSpPr>
        <p:spPr>
          <a:xfrm>
            <a:off x="1662411" y="11505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12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574186" y="20210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22</a:t>
            </a:r>
          </a:p>
        </p:txBody>
      </p:sp>
      <p:cxnSp>
        <p:nvCxnSpPr>
          <p:cNvPr id="337" name="Shape 337"/>
          <p:cNvCxnSpPr/>
          <p:nvPr/>
        </p:nvCxnSpPr>
        <p:spPr>
          <a:xfrm flipH="1" rot="10800000">
            <a:off x="2194675" y="2325250"/>
            <a:ext cx="3849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8" name="Shape 338"/>
          <p:cNvSpPr txBox="1"/>
          <p:nvPr/>
        </p:nvSpPr>
        <p:spPr>
          <a:xfrm>
            <a:off x="1981173" y="2463600"/>
            <a:ext cx="39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2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3152500" y="1245575"/>
            <a:ext cx="11310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0" name="Shape 340"/>
          <p:cNvCxnSpPr/>
          <p:nvPr/>
        </p:nvCxnSpPr>
        <p:spPr>
          <a:xfrm flipH="1" rot="10800000">
            <a:off x="3152500" y="1690100"/>
            <a:ext cx="11502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1" name="Shape 341"/>
          <p:cNvSpPr txBox="1"/>
          <p:nvPr/>
        </p:nvSpPr>
        <p:spPr>
          <a:xfrm>
            <a:off x="5647400" y="894375"/>
            <a:ext cx="2178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W</a:t>
            </a:r>
            <a:r>
              <a:rPr baseline="30000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f(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)= 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</a:t>
            </a:r>
            <a:r>
              <a:rPr baseline="30000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+b 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437498" y="8496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11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3560448" y="17669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</a:t>
            </a:r>
          </a:p>
        </p:txBody>
      </p:sp>
      <p:sp>
        <p:nvSpPr>
          <p:cNvPr id="344" name="Shape 344"/>
          <p:cNvSpPr/>
          <p:nvPr/>
        </p:nvSpPr>
        <p:spPr>
          <a:xfrm>
            <a:off x="4312250" y="1391625"/>
            <a:ext cx="471600" cy="4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56612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Model with 1 hidden layer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1" name="Shape 351"/>
          <p:cNvSpPr/>
          <p:nvPr/>
        </p:nvSpPr>
        <p:spPr>
          <a:xfrm>
            <a:off x="841900" y="837887"/>
            <a:ext cx="566100" cy="15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2</a:t>
            </a:r>
          </a:p>
        </p:txBody>
      </p:sp>
      <p:cxnSp>
        <p:nvCxnSpPr>
          <p:cNvPr id="352" name="Shape 352"/>
          <p:cNvCxnSpPr/>
          <p:nvPr/>
        </p:nvCxnSpPr>
        <p:spPr>
          <a:xfrm flipH="1" rot="10800000">
            <a:off x="1407798" y="1353962"/>
            <a:ext cx="1176000" cy="5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3" name="Shape 353"/>
          <p:cNvCxnSpPr/>
          <p:nvPr/>
        </p:nvCxnSpPr>
        <p:spPr>
          <a:xfrm>
            <a:off x="1407798" y="1204751"/>
            <a:ext cx="117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4" name="Shape 354"/>
          <p:cNvSpPr txBox="1"/>
          <p:nvPr/>
        </p:nvSpPr>
        <p:spPr>
          <a:xfrm>
            <a:off x="3513748" y="1035525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</a:t>
            </a:r>
          </a:p>
        </p:txBody>
      </p:sp>
      <p:cxnSp>
        <p:nvCxnSpPr>
          <p:cNvPr id="355" name="Shape 355"/>
          <p:cNvCxnSpPr/>
          <p:nvPr/>
        </p:nvCxnSpPr>
        <p:spPr>
          <a:xfrm>
            <a:off x="841900" y="1628993"/>
            <a:ext cx="5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6" name="Shape 356"/>
          <p:cNvCxnSpPr/>
          <p:nvPr/>
        </p:nvCxnSpPr>
        <p:spPr>
          <a:xfrm>
            <a:off x="2376873" y="919125"/>
            <a:ext cx="212400" cy="11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7" name="Shape 357"/>
          <p:cNvSpPr txBox="1"/>
          <p:nvPr/>
        </p:nvSpPr>
        <p:spPr>
          <a:xfrm>
            <a:off x="2082398" y="656625"/>
            <a:ext cx="39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1</a:t>
            </a:r>
          </a:p>
        </p:txBody>
      </p:sp>
      <p:sp>
        <p:nvSpPr>
          <p:cNvPr id="358" name="Shape 358"/>
          <p:cNvSpPr/>
          <p:nvPr/>
        </p:nvSpPr>
        <p:spPr>
          <a:xfrm>
            <a:off x="2591229" y="837887"/>
            <a:ext cx="566100" cy="158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2</a:t>
            </a:r>
          </a:p>
        </p:txBody>
      </p:sp>
      <p:cxnSp>
        <p:nvCxnSpPr>
          <p:cNvPr id="359" name="Shape 359"/>
          <p:cNvCxnSpPr/>
          <p:nvPr/>
        </p:nvCxnSpPr>
        <p:spPr>
          <a:xfrm>
            <a:off x="2591229" y="1628993"/>
            <a:ext cx="5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0" name="Shape 360"/>
          <p:cNvCxnSpPr/>
          <p:nvPr/>
        </p:nvCxnSpPr>
        <p:spPr>
          <a:xfrm>
            <a:off x="1407798" y="2135408"/>
            <a:ext cx="1176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1" name="Shape 361"/>
          <p:cNvSpPr txBox="1"/>
          <p:nvPr/>
        </p:nvSpPr>
        <p:spPr>
          <a:xfrm>
            <a:off x="1513698" y="1673482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21</a:t>
            </a:r>
          </a:p>
        </p:txBody>
      </p:sp>
      <p:cxnSp>
        <p:nvCxnSpPr>
          <p:cNvPr id="362" name="Shape 362"/>
          <p:cNvCxnSpPr/>
          <p:nvPr/>
        </p:nvCxnSpPr>
        <p:spPr>
          <a:xfrm>
            <a:off x="1407798" y="1274933"/>
            <a:ext cx="1176000" cy="678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3" name="Shape 363"/>
          <p:cNvSpPr txBox="1"/>
          <p:nvPr/>
        </p:nvSpPr>
        <p:spPr>
          <a:xfrm>
            <a:off x="1662411" y="11505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12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1574186" y="20210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22</a:t>
            </a:r>
          </a:p>
        </p:txBody>
      </p:sp>
      <p:cxnSp>
        <p:nvCxnSpPr>
          <p:cNvPr id="365" name="Shape 365"/>
          <p:cNvCxnSpPr/>
          <p:nvPr/>
        </p:nvCxnSpPr>
        <p:spPr>
          <a:xfrm flipH="1" rot="10800000">
            <a:off x="2194675" y="2325250"/>
            <a:ext cx="384900" cy="3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6" name="Shape 366"/>
          <p:cNvSpPr txBox="1"/>
          <p:nvPr/>
        </p:nvSpPr>
        <p:spPr>
          <a:xfrm>
            <a:off x="1981173" y="2463600"/>
            <a:ext cx="39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baseline="-25000" lang="en"/>
              <a:t>2</a:t>
            </a:r>
          </a:p>
        </p:txBody>
      </p:sp>
      <p:cxnSp>
        <p:nvCxnSpPr>
          <p:cNvPr id="367" name="Shape 367"/>
          <p:cNvCxnSpPr/>
          <p:nvPr/>
        </p:nvCxnSpPr>
        <p:spPr>
          <a:xfrm>
            <a:off x="3152500" y="1245575"/>
            <a:ext cx="11310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8" name="Shape 368"/>
          <p:cNvCxnSpPr/>
          <p:nvPr/>
        </p:nvCxnSpPr>
        <p:spPr>
          <a:xfrm flipH="1" rot="10800000">
            <a:off x="3152500" y="1690100"/>
            <a:ext cx="11502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9" name="Shape 369"/>
          <p:cNvSpPr txBox="1"/>
          <p:nvPr/>
        </p:nvSpPr>
        <p:spPr>
          <a:xfrm>
            <a:off x="5647400" y="894375"/>
            <a:ext cx="2178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W</a:t>
            </a:r>
            <a:r>
              <a:rPr baseline="30000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f(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)= 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</a:t>
            </a:r>
            <a:r>
              <a:rPr baseline="30000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+b 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437498" y="8496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11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3560448" y="1766900"/>
            <a:ext cx="6744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  <a:r>
              <a:rPr baseline="-25000" lang="en"/>
              <a:t>2</a:t>
            </a:r>
          </a:p>
        </p:txBody>
      </p:sp>
      <p:sp>
        <p:nvSpPr>
          <p:cNvPr id="372" name="Shape 372"/>
          <p:cNvSpPr/>
          <p:nvPr/>
        </p:nvSpPr>
        <p:spPr>
          <a:xfrm>
            <a:off x="4312250" y="1391625"/>
            <a:ext cx="471600" cy="4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</a:t>
            </a:r>
          </a:p>
        </p:txBody>
      </p:sp>
      <p:sp>
        <p:nvSpPr>
          <p:cNvPr id="373" name="Shape 373"/>
          <p:cNvSpPr/>
          <p:nvPr/>
        </p:nvSpPr>
        <p:spPr>
          <a:xfrm>
            <a:off x="991600" y="3020825"/>
            <a:ext cx="266700" cy="13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x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1243648" y="3123926"/>
            <a:ext cx="710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1396400" y="3408300"/>
            <a:ext cx="674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</a:t>
            </a:r>
            <a:r>
              <a:rPr baseline="-25000"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76" name="Shape 376"/>
          <p:cNvSpPr/>
          <p:nvPr/>
        </p:nvSpPr>
        <p:spPr>
          <a:xfrm>
            <a:off x="1977900" y="3033575"/>
            <a:ext cx="266700" cy="134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2368600" y="3366975"/>
            <a:ext cx="471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</a:t>
            </a:r>
            <a:r>
              <a:rPr lang="en"/>
              <a:t>,</a:t>
            </a:r>
            <a:r>
              <a:rPr baseline="-25000" lang="en"/>
              <a:t> </a:t>
            </a:r>
            <a:r>
              <a:rPr lang="en"/>
              <a:t>b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2262050" y="3047150"/>
            <a:ext cx="7797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9" name="Shape 379"/>
          <p:cNvCxnSpPr/>
          <p:nvPr/>
        </p:nvCxnSpPr>
        <p:spPr>
          <a:xfrm flipH="1" rot="10800000">
            <a:off x="2271675" y="3759550"/>
            <a:ext cx="7605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0" name="Shape 380"/>
          <p:cNvSpPr/>
          <p:nvPr/>
        </p:nvSpPr>
        <p:spPr>
          <a:xfrm>
            <a:off x="3060475" y="3424725"/>
            <a:ext cx="471600" cy="4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</a:t>
            </a:r>
          </a:p>
        </p:txBody>
      </p:sp>
      <p:cxnSp>
        <p:nvCxnSpPr>
          <p:cNvPr id="381" name="Shape 381"/>
          <p:cNvCxnSpPr/>
          <p:nvPr/>
        </p:nvCxnSpPr>
        <p:spPr>
          <a:xfrm>
            <a:off x="1261298" y="4344726"/>
            <a:ext cx="710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179825" y="99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warmup </a:t>
            </a: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8" name="Shape 388"/>
          <p:cNvSpPr/>
          <p:nvPr/>
        </p:nvSpPr>
        <p:spPr>
          <a:xfrm>
            <a:off x="5718600" y="13566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5718600" y="21190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0" name="Shape 390"/>
          <p:cNvCxnSpPr>
            <a:stCxn id="388" idx="3"/>
            <a:endCxn id="391" idx="1"/>
          </p:cNvCxnSpPr>
          <p:nvPr/>
        </p:nvCxnSpPr>
        <p:spPr>
          <a:xfrm>
            <a:off x="6267300" y="16256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2" name="Shape 392"/>
          <p:cNvCxnSpPr>
            <a:stCxn id="389" idx="3"/>
            <a:endCxn id="391" idx="1"/>
          </p:cNvCxnSpPr>
          <p:nvPr/>
        </p:nvCxnSpPr>
        <p:spPr>
          <a:xfrm flipH="1" rot="10800000">
            <a:off x="6267300" y="20244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3" name="Shape 393"/>
          <p:cNvSpPr txBox="1"/>
          <p:nvPr/>
        </p:nvSpPr>
        <p:spPr>
          <a:xfrm>
            <a:off x="6343500" y="1443557"/>
            <a:ext cx="1026600" cy="97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w(1)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w(2)</a:t>
            </a:r>
          </a:p>
        </p:txBody>
      </p:sp>
      <p:sp>
        <p:nvSpPr>
          <p:cNvPr id="394" name="Shape 394"/>
          <p:cNvSpPr/>
          <p:nvPr/>
        </p:nvSpPr>
        <p:spPr>
          <a:xfrm>
            <a:off x="7036200" y="17378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5241150" y="841287"/>
            <a:ext cx="32313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f(x) = w(1)*x(1) + w(2)*x(2) 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975" y="3719675"/>
            <a:ext cx="1896890" cy="3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5036100" y="2881446"/>
            <a:ext cx="3231300" cy="649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x</a:t>
            </a:r>
            <a:r>
              <a:rPr lang="en"/>
              <a:t>= [x(1) x(2)]</a:t>
            </a:r>
            <a:r>
              <a:rPr baseline="30000" lang="en"/>
              <a:t>T   </a:t>
            </a:r>
            <a:r>
              <a:rPr b="1" lang="en"/>
              <a:t>w</a:t>
            </a:r>
            <a:r>
              <a:rPr lang="en"/>
              <a:t>=[ w(1) w(2) ]</a:t>
            </a:r>
            <a:r>
              <a:rPr baseline="30000" lang="en"/>
              <a:t>T</a:t>
            </a:r>
            <a:r>
              <a:rPr lang="en"/>
              <a:t> </a:t>
            </a:r>
          </a:p>
        </p:txBody>
      </p:sp>
      <p:graphicFrame>
        <p:nvGraphicFramePr>
          <p:cNvPr id="398" name="Shape 398"/>
          <p:cNvGraphicFramePr/>
          <p:nvPr/>
        </p:nvGraphicFramePr>
        <p:xfrm>
          <a:off x="562300" y="14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741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Y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Different types of neural networks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Multilayer perceptrons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Convolutional Neural Networks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Discriminator Networks (e.g. Inception V3)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Generators (GANs and VAEs)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depth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depth+Nonlinearity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Training by SGD vs GD</a:t>
            </a: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179825" y="99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warmup </a:t>
            </a: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5" name="Shape 405"/>
          <p:cNvSpPr/>
          <p:nvPr/>
        </p:nvSpPr>
        <p:spPr>
          <a:xfrm>
            <a:off x="4966850" y="21215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966850" y="28839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7" name="Shape 407"/>
          <p:cNvCxnSpPr>
            <a:stCxn id="405" idx="3"/>
            <a:endCxn id="408" idx="1"/>
          </p:cNvCxnSpPr>
          <p:nvPr/>
        </p:nvCxnSpPr>
        <p:spPr>
          <a:xfrm>
            <a:off x="5515550" y="2390525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9" name="Shape 409"/>
          <p:cNvCxnSpPr>
            <a:stCxn id="406" idx="3"/>
            <a:endCxn id="408" idx="1"/>
          </p:cNvCxnSpPr>
          <p:nvPr/>
        </p:nvCxnSpPr>
        <p:spPr>
          <a:xfrm flipH="1" rot="10800000">
            <a:off x="5515550" y="2789325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0" name="Shape 410"/>
          <p:cNvSpPr txBox="1"/>
          <p:nvPr/>
        </p:nvSpPr>
        <p:spPr>
          <a:xfrm>
            <a:off x="5591750" y="2208482"/>
            <a:ext cx="1026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w(2)</a:t>
            </a:r>
          </a:p>
        </p:txBody>
      </p:sp>
      <p:sp>
        <p:nvSpPr>
          <p:cNvPr id="411" name="Shape 411"/>
          <p:cNvSpPr/>
          <p:nvPr/>
        </p:nvSpPr>
        <p:spPr>
          <a:xfrm>
            <a:off x="7036200" y="25291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/>
        </p:nvSpPr>
        <p:spPr>
          <a:xfrm>
            <a:off x="4568525" y="1024025"/>
            <a:ext cx="32313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single </a:t>
            </a:r>
            <a:r>
              <a:rPr b="1" lang="en">
                <a:solidFill>
                  <a:srgbClr val="38761D"/>
                </a:solidFill>
              </a:rPr>
              <a:t>nonlinear</a:t>
            </a:r>
            <a:r>
              <a:rPr lang="en"/>
              <a:t> neuron: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>
                <a:solidFill>
                  <a:srgbClr val="38761D"/>
                </a:solidFill>
              </a:rPr>
              <a:t>g(</a:t>
            </a:r>
            <a:r>
              <a:rPr lang="en"/>
              <a:t> w(1)*x(1) + w(2)*x(2) </a:t>
            </a:r>
            <a:r>
              <a:rPr lang="en">
                <a:solidFill>
                  <a:srgbClr val="38761D"/>
                </a:solidFill>
              </a:rPr>
              <a:t>)</a:t>
            </a:r>
            <a:r>
              <a:rPr lang="en"/>
              <a:t>  </a:t>
            </a:r>
          </a:p>
        </p:txBody>
      </p:sp>
      <p:graphicFrame>
        <p:nvGraphicFramePr>
          <p:cNvPr id="413" name="Shape 413"/>
          <p:cNvGraphicFramePr/>
          <p:nvPr/>
        </p:nvGraphicFramePr>
        <p:xfrm>
          <a:off x="562300" y="14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741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Y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14" name="Shape 414"/>
          <p:cNvCxnSpPr>
            <a:endCxn id="411" idx="1"/>
          </p:cNvCxnSpPr>
          <p:nvPr/>
        </p:nvCxnSpPr>
        <p:spPr>
          <a:xfrm flipH="1" rot="10800000">
            <a:off x="6304200" y="2798125"/>
            <a:ext cx="732000" cy="30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5" name="Shape 415"/>
          <p:cNvSpPr txBox="1"/>
          <p:nvPr/>
        </p:nvSpPr>
        <p:spPr>
          <a:xfrm>
            <a:off x="6327175" y="2391175"/>
            <a:ext cx="66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38761D"/>
                </a:solidFill>
              </a:rPr>
              <a:t>g()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179825" y="99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warmup 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2" name="Shape 422"/>
          <p:cNvSpPr/>
          <p:nvPr/>
        </p:nvSpPr>
        <p:spPr>
          <a:xfrm>
            <a:off x="4966850" y="21215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966850" y="28839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4" name="Shape 424"/>
          <p:cNvCxnSpPr>
            <a:stCxn id="422" idx="3"/>
            <a:endCxn id="425" idx="1"/>
          </p:cNvCxnSpPr>
          <p:nvPr/>
        </p:nvCxnSpPr>
        <p:spPr>
          <a:xfrm>
            <a:off x="5515550" y="2390525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6" name="Shape 426"/>
          <p:cNvCxnSpPr>
            <a:stCxn id="423" idx="3"/>
            <a:endCxn id="425" idx="1"/>
          </p:cNvCxnSpPr>
          <p:nvPr/>
        </p:nvCxnSpPr>
        <p:spPr>
          <a:xfrm flipH="1" rot="10800000">
            <a:off x="5515550" y="2789325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7" name="Shape 427"/>
          <p:cNvSpPr txBox="1"/>
          <p:nvPr/>
        </p:nvSpPr>
        <p:spPr>
          <a:xfrm>
            <a:off x="5591750" y="2208482"/>
            <a:ext cx="10266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w(2)</a:t>
            </a:r>
          </a:p>
        </p:txBody>
      </p:sp>
      <p:sp>
        <p:nvSpPr>
          <p:cNvPr id="428" name="Shape 428"/>
          <p:cNvSpPr/>
          <p:nvPr/>
        </p:nvSpPr>
        <p:spPr>
          <a:xfrm>
            <a:off x="7036200" y="2529175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4568525" y="1024025"/>
            <a:ext cx="32313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single </a:t>
            </a:r>
            <a:r>
              <a:rPr b="1" lang="en">
                <a:solidFill>
                  <a:srgbClr val="38761D"/>
                </a:solidFill>
              </a:rPr>
              <a:t>nonlinear</a:t>
            </a:r>
            <a:r>
              <a:rPr lang="en"/>
              <a:t> neuron: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>
                <a:solidFill>
                  <a:srgbClr val="38761D"/>
                </a:solidFill>
              </a:rPr>
              <a:t>g(</a:t>
            </a:r>
            <a:r>
              <a:rPr lang="en"/>
              <a:t> w(1)*x(1) + w(2)*x(2) </a:t>
            </a:r>
            <a:r>
              <a:rPr lang="en">
                <a:solidFill>
                  <a:srgbClr val="38761D"/>
                </a:solidFill>
              </a:rPr>
              <a:t>)</a:t>
            </a:r>
            <a:r>
              <a:rPr lang="en"/>
              <a:t>  </a:t>
            </a:r>
          </a:p>
        </p:txBody>
      </p:sp>
      <p:graphicFrame>
        <p:nvGraphicFramePr>
          <p:cNvPr id="430" name="Shape 430"/>
          <p:cNvGraphicFramePr/>
          <p:nvPr/>
        </p:nvGraphicFramePr>
        <p:xfrm>
          <a:off x="562300" y="14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741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Y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31" name="Shape 431"/>
          <p:cNvCxnSpPr>
            <a:endCxn id="428" idx="1"/>
          </p:cNvCxnSpPr>
          <p:nvPr/>
        </p:nvCxnSpPr>
        <p:spPr>
          <a:xfrm flipH="1" rot="10800000">
            <a:off x="6304200" y="2798125"/>
            <a:ext cx="732000" cy="30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2" name="Shape 432"/>
          <p:cNvSpPr txBox="1"/>
          <p:nvPr/>
        </p:nvSpPr>
        <p:spPr>
          <a:xfrm>
            <a:off x="6327175" y="2391175"/>
            <a:ext cx="6663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38761D"/>
                </a:solidFill>
              </a:rPr>
              <a:t>g()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3798275" y="3724425"/>
            <a:ext cx="3786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(This is also known as logistic regression 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g(z)= 1/(1+exp(-z) )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</a:t>
            </a: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0" name="Shape 440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7" name="Shape 447"/>
          <p:cNvCxnSpPr>
            <a:stCxn id="440" idx="3"/>
            <a:endCxn id="444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8" name="Shape 448"/>
          <p:cNvCxnSpPr>
            <a:stCxn id="441" idx="3"/>
            <a:endCxn id="444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9" name="Shape 449"/>
          <p:cNvCxnSpPr>
            <a:stCxn id="442" idx="3"/>
            <a:endCxn id="444" idx="1"/>
          </p:cNvCxnSpPr>
          <p:nvPr/>
        </p:nvCxnSpPr>
        <p:spPr>
          <a:xfrm flipH="1" rot="10800000">
            <a:off x="795600" y="1986200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0" name="Shape 450"/>
          <p:cNvCxnSpPr>
            <a:endCxn id="444" idx="1"/>
          </p:cNvCxnSpPr>
          <p:nvPr/>
        </p:nvCxnSpPr>
        <p:spPr>
          <a:xfrm flipH="1" rot="10800000">
            <a:off x="795550" y="1986225"/>
            <a:ext cx="768900" cy="20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51" name="Shape 451"/>
          <p:cNvGrpSpPr/>
          <p:nvPr/>
        </p:nvGrpSpPr>
        <p:grpSpPr>
          <a:xfrm>
            <a:off x="782150" y="1598237"/>
            <a:ext cx="795775" cy="2300712"/>
            <a:chOff x="821375" y="1445575"/>
            <a:chExt cx="795775" cy="2300712"/>
          </a:xfrm>
        </p:grpSpPr>
        <p:sp>
          <p:nvSpPr>
            <p:cNvPr id="452" name="Shape 452"/>
            <p:cNvSpPr txBox="1"/>
            <p:nvPr/>
          </p:nvSpPr>
          <p:spPr>
            <a:xfrm>
              <a:off x="899850" y="1445575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(1)</a:t>
              </a:r>
            </a:p>
          </p:txBody>
        </p:sp>
        <p:sp>
          <p:nvSpPr>
            <p:cNvPr id="453" name="Shape 453"/>
            <p:cNvSpPr txBox="1"/>
            <p:nvPr/>
          </p:nvSpPr>
          <p:spPr>
            <a:xfrm>
              <a:off x="821400" y="1986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(2)</a:t>
              </a:r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x="821375" y="2431512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(3)</a:t>
              </a: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821375" y="3112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(4)</a:t>
              </a:r>
            </a:p>
          </p:txBody>
        </p:sp>
      </p:grpSp>
      <p:cxnSp>
        <p:nvCxnSpPr>
          <p:cNvPr id="456" name="Shape 456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7" name="Shape 457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8" name="Shape 458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</a:t>
            </a:r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6" name="Shape 466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3" name="Shape 473"/>
          <p:cNvCxnSpPr>
            <a:stCxn id="466" idx="3"/>
            <a:endCxn id="470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4" name="Shape 474"/>
          <p:cNvCxnSpPr>
            <a:stCxn id="467" idx="3"/>
            <a:endCxn id="470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5" name="Shape 475"/>
          <p:cNvCxnSpPr>
            <a:stCxn id="468" idx="3"/>
            <a:endCxn id="470" idx="1"/>
          </p:cNvCxnSpPr>
          <p:nvPr/>
        </p:nvCxnSpPr>
        <p:spPr>
          <a:xfrm flipH="1" rot="10800000">
            <a:off x="795600" y="1986200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>
            <a:endCxn id="470" idx="1"/>
          </p:cNvCxnSpPr>
          <p:nvPr/>
        </p:nvCxnSpPr>
        <p:spPr>
          <a:xfrm flipH="1" rot="10800000">
            <a:off x="795550" y="1986225"/>
            <a:ext cx="768900" cy="20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77" name="Shape 477"/>
          <p:cNvGrpSpPr/>
          <p:nvPr/>
        </p:nvGrpSpPr>
        <p:grpSpPr>
          <a:xfrm>
            <a:off x="782150" y="1598237"/>
            <a:ext cx="795775" cy="2300712"/>
            <a:chOff x="821375" y="1445575"/>
            <a:chExt cx="795775" cy="2300712"/>
          </a:xfrm>
        </p:grpSpPr>
        <p:sp>
          <p:nvSpPr>
            <p:cNvPr id="478" name="Shape 478"/>
            <p:cNvSpPr txBox="1"/>
            <p:nvPr/>
          </p:nvSpPr>
          <p:spPr>
            <a:xfrm>
              <a:off x="899850" y="1445575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(1)</a:t>
              </a:r>
            </a:p>
          </p:txBody>
        </p:sp>
        <p:sp>
          <p:nvSpPr>
            <p:cNvPr id="479" name="Shape 479"/>
            <p:cNvSpPr txBox="1"/>
            <p:nvPr/>
          </p:nvSpPr>
          <p:spPr>
            <a:xfrm>
              <a:off x="821400" y="1986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(2)</a:t>
              </a:r>
            </a:p>
          </p:txBody>
        </p:sp>
        <p:sp>
          <p:nvSpPr>
            <p:cNvPr id="480" name="Shape 480"/>
            <p:cNvSpPr txBox="1"/>
            <p:nvPr/>
          </p:nvSpPr>
          <p:spPr>
            <a:xfrm>
              <a:off x="821375" y="2431512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(3)</a:t>
              </a:r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821375" y="3112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(4)</a:t>
              </a:r>
            </a:p>
          </p:txBody>
        </p:sp>
      </p:grp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175" y="1467037"/>
            <a:ext cx="2661277" cy="1914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Shape 483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4" name="Shape 484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5" name="Shape 485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6" name="Shape 486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Add activation functions </a:t>
            </a:r>
          </a:p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93" name="Shape 493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2428375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2428375" y="2479650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2453725" y="324202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0" name="Shape 500"/>
          <p:cNvCxnSpPr>
            <a:stCxn id="493" idx="3"/>
          </p:cNvCxnSpPr>
          <p:nvPr/>
        </p:nvCxnSpPr>
        <p:spPr>
          <a:xfrm>
            <a:off x="795600" y="1587300"/>
            <a:ext cx="11448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1" name="Shape 501"/>
          <p:cNvCxnSpPr/>
          <p:nvPr/>
        </p:nvCxnSpPr>
        <p:spPr>
          <a:xfrm flipH="1" rot="10800000">
            <a:off x="795600" y="1986100"/>
            <a:ext cx="1149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2" name="Shape 502"/>
          <p:cNvCxnSpPr/>
          <p:nvPr/>
        </p:nvCxnSpPr>
        <p:spPr>
          <a:xfrm flipH="1" rot="10800000">
            <a:off x="795600" y="1986200"/>
            <a:ext cx="1149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3" name="Shape 503"/>
          <p:cNvCxnSpPr/>
          <p:nvPr/>
        </p:nvCxnSpPr>
        <p:spPr>
          <a:xfrm flipH="1" rot="10800000">
            <a:off x="821425" y="1986175"/>
            <a:ext cx="1124100" cy="20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04" name="Shape 504"/>
          <p:cNvGrpSpPr/>
          <p:nvPr/>
        </p:nvGrpSpPr>
        <p:grpSpPr>
          <a:xfrm>
            <a:off x="782150" y="1598237"/>
            <a:ext cx="795775" cy="2300712"/>
            <a:chOff x="821375" y="1445575"/>
            <a:chExt cx="795775" cy="2300712"/>
          </a:xfrm>
        </p:grpSpPr>
        <p:sp>
          <p:nvSpPr>
            <p:cNvPr id="505" name="Shape 505"/>
            <p:cNvSpPr txBox="1"/>
            <p:nvPr/>
          </p:nvSpPr>
          <p:spPr>
            <a:xfrm>
              <a:off x="899850" y="1445575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(1)</a:t>
              </a:r>
            </a:p>
          </p:txBody>
        </p:sp>
        <p:sp>
          <p:nvSpPr>
            <p:cNvPr id="506" name="Shape 506"/>
            <p:cNvSpPr txBox="1"/>
            <p:nvPr/>
          </p:nvSpPr>
          <p:spPr>
            <a:xfrm>
              <a:off x="821400" y="1986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(2)</a:t>
              </a: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821375" y="2431512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(3)</a:t>
              </a:r>
            </a:p>
          </p:txBody>
        </p:sp>
        <p:sp>
          <p:nvSpPr>
            <p:cNvPr id="508" name="Shape 508"/>
            <p:cNvSpPr txBox="1"/>
            <p:nvPr/>
          </p:nvSpPr>
          <p:spPr>
            <a:xfrm>
              <a:off x="821375" y="3112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(4)</a:t>
              </a:r>
            </a:p>
          </p:txBody>
        </p:sp>
      </p:grpSp>
      <p:cxnSp>
        <p:nvCxnSpPr>
          <p:cNvPr id="509" name="Shape 509"/>
          <p:cNvCxnSpPr>
            <a:stCxn id="497" idx="3"/>
          </p:cNvCxnSpPr>
          <p:nvPr/>
        </p:nvCxnSpPr>
        <p:spPr>
          <a:xfrm>
            <a:off x="3049075" y="1986225"/>
            <a:ext cx="9717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>
            <a:stCxn id="498" idx="3"/>
          </p:cNvCxnSpPr>
          <p:nvPr/>
        </p:nvCxnSpPr>
        <p:spPr>
          <a:xfrm flipH="1" rot="10800000">
            <a:off x="3049075" y="2389800"/>
            <a:ext cx="9717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1" name="Shape 511"/>
          <p:cNvCxnSpPr>
            <a:stCxn id="499" idx="3"/>
          </p:cNvCxnSpPr>
          <p:nvPr/>
        </p:nvCxnSpPr>
        <p:spPr>
          <a:xfrm flipH="1" rot="10800000">
            <a:off x="3074425" y="2437875"/>
            <a:ext cx="946500" cy="1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2" name="Shape 512"/>
          <p:cNvSpPr/>
          <p:nvPr/>
        </p:nvSpPr>
        <p:spPr>
          <a:xfrm>
            <a:off x="40658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3" name="Shape 513"/>
          <p:cNvCxnSpPr>
            <a:endCxn id="497" idx="1"/>
          </p:cNvCxnSpPr>
          <p:nvPr/>
        </p:nvCxnSpPr>
        <p:spPr>
          <a:xfrm flipH="1" rot="10800000">
            <a:off x="1930075" y="1986225"/>
            <a:ext cx="498300" cy="1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4" name="Shape 514"/>
          <p:cNvSpPr txBox="1"/>
          <p:nvPr/>
        </p:nvSpPr>
        <p:spPr>
          <a:xfrm>
            <a:off x="1905025" y="1513650"/>
            <a:ext cx="548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5051225" y="1289950"/>
            <a:ext cx="28335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g(z) = max (0, z)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(Rectifier Linear Unit ReLu)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MLP Architectures: Add activation functions </a:t>
            </a:r>
          </a:p>
        </p:txBody>
      </p:sp>
      <p:sp>
        <p:nvSpPr>
          <p:cNvPr id="521" name="Shape 5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2" name="Shape 522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2428375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2428375" y="2479650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2453725" y="324202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9" name="Shape 529"/>
          <p:cNvCxnSpPr>
            <a:stCxn id="522" idx="3"/>
          </p:cNvCxnSpPr>
          <p:nvPr/>
        </p:nvCxnSpPr>
        <p:spPr>
          <a:xfrm>
            <a:off x="795600" y="1587300"/>
            <a:ext cx="11448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0" name="Shape 530"/>
          <p:cNvCxnSpPr/>
          <p:nvPr/>
        </p:nvCxnSpPr>
        <p:spPr>
          <a:xfrm flipH="1" rot="10800000">
            <a:off x="795600" y="1986100"/>
            <a:ext cx="1149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1" name="Shape 531"/>
          <p:cNvCxnSpPr/>
          <p:nvPr/>
        </p:nvCxnSpPr>
        <p:spPr>
          <a:xfrm flipH="1" rot="10800000">
            <a:off x="795600" y="1986200"/>
            <a:ext cx="1149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2" name="Shape 532"/>
          <p:cNvCxnSpPr/>
          <p:nvPr/>
        </p:nvCxnSpPr>
        <p:spPr>
          <a:xfrm flipH="1" rot="10800000">
            <a:off x="821425" y="1986175"/>
            <a:ext cx="1124100" cy="20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33" name="Shape 533"/>
          <p:cNvGrpSpPr/>
          <p:nvPr/>
        </p:nvGrpSpPr>
        <p:grpSpPr>
          <a:xfrm>
            <a:off x="782150" y="1598237"/>
            <a:ext cx="795775" cy="2300712"/>
            <a:chOff x="821375" y="1445575"/>
            <a:chExt cx="795775" cy="2300712"/>
          </a:xfrm>
        </p:grpSpPr>
        <p:sp>
          <p:nvSpPr>
            <p:cNvPr id="534" name="Shape 534"/>
            <p:cNvSpPr txBox="1"/>
            <p:nvPr/>
          </p:nvSpPr>
          <p:spPr>
            <a:xfrm>
              <a:off x="899850" y="1445575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(1)</a:t>
              </a:r>
            </a:p>
          </p:txBody>
        </p:sp>
        <p:sp>
          <p:nvSpPr>
            <p:cNvPr id="535" name="Shape 535"/>
            <p:cNvSpPr txBox="1"/>
            <p:nvPr/>
          </p:nvSpPr>
          <p:spPr>
            <a:xfrm>
              <a:off x="821400" y="1986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(2)</a:t>
              </a:r>
            </a:p>
          </p:txBody>
        </p:sp>
        <p:sp>
          <p:nvSpPr>
            <p:cNvPr id="536" name="Shape 536"/>
            <p:cNvSpPr txBox="1"/>
            <p:nvPr/>
          </p:nvSpPr>
          <p:spPr>
            <a:xfrm>
              <a:off x="821375" y="2431512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(3)</a:t>
              </a:r>
            </a:p>
          </p:txBody>
        </p:sp>
        <p:sp>
          <p:nvSpPr>
            <p:cNvPr id="537" name="Shape 537"/>
            <p:cNvSpPr txBox="1"/>
            <p:nvPr/>
          </p:nvSpPr>
          <p:spPr>
            <a:xfrm>
              <a:off x="821375" y="311208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  <a:r>
                <a:rPr lang="en"/>
                <a:t>(4)</a:t>
              </a:r>
            </a:p>
          </p:txBody>
        </p:sp>
      </p:grpSp>
      <p:cxnSp>
        <p:nvCxnSpPr>
          <p:cNvPr id="538" name="Shape 538"/>
          <p:cNvCxnSpPr>
            <a:stCxn id="526" idx="3"/>
          </p:cNvCxnSpPr>
          <p:nvPr/>
        </p:nvCxnSpPr>
        <p:spPr>
          <a:xfrm>
            <a:off x="3049075" y="1986225"/>
            <a:ext cx="9717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9" name="Shape 539"/>
          <p:cNvCxnSpPr>
            <a:stCxn id="527" idx="3"/>
          </p:cNvCxnSpPr>
          <p:nvPr/>
        </p:nvCxnSpPr>
        <p:spPr>
          <a:xfrm flipH="1" rot="10800000">
            <a:off x="3049075" y="2389800"/>
            <a:ext cx="9717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0" name="Shape 540"/>
          <p:cNvCxnSpPr>
            <a:stCxn id="528" idx="3"/>
          </p:cNvCxnSpPr>
          <p:nvPr/>
        </p:nvCxnSpPr>
        <p:spPr>
          <a:xfrm flipH="1" rot="10800000">
            <a:off x="3074425" y="2437875"/>
            <a:ext cx="946500" cy="10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1" name="Shape 541"/>
          <p:cNvSpPr/>
          <p:nvPr/>
        </p:nvSpPr>
        <p:spPr>
          <a:xfrm>
            <a:off x="40658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2" name="Shape 542"/>
          <p:cNvCxnSpPr>
            <a:endCxn id="526" idx="1"/>
          </p:cNvCxnSpPr>
          <p:nvPr/>
        </p:nvCxnSpPr>
        <p:spPr>
          <a:xfrm flipH="1" rot="10800000">
            <a:off x="1930075" y="1986225"/>
            <a:ext cx="498300" cy="1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3" name="Shape 543"/>
          <p:cNvSpPr txBox="1"/>
          <p:nvPr/>
        </p:nvSpPr>
        <p:spPr>
          <a:xfrm>
            <a:off x="1905025" y="1513650"/>
            <a:ext cx="548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5051225" y="1289950"/>
            <a:ext cx="28335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 = max (0, z)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(Rectifier Linear Unit ReLu)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224" y="2030212"/>
            <a:ext cx="3117774" cy="188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2109700" y="1309775"/>
            <a:ext cx="58191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Networks</a:t>
            </a:r>
          </a:p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2" name="Shape 552"/>
          <p:cNvSpPr txBox="1"/>
          <p:nvPr/>
        </p:nvSpPr>
        <p:spPr>
          <a:xfrm>
            <a:off x="2402250" y="2387525"/>
            <a:ext cx="46866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re-use weights to get more efficient models.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CNNs: </a:t>
            </a:r>
            <a:r>
              <a:rPr lang="en"/>
              <a:t>Idea of Convolutional filters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9" name="Shape 559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6" name="Shape 566"/>
          <p:cNvCxnSpPr>
            <a:stCxn id="559" idx="3"/>
            <a:endCxn id="563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7" name="Shape 567"/>
          <p:cNvCxnSpPr>
            <a:stCxn id="560" idx="3"/>
            <a:endCxn id="563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68" name="Shape 568"/>
          <p:cNvGrpSpPr/>
          <p:nvPr/>
        </p:nvGrpSpPr>
        <p:grpSpPr>
          <a:xfrm>
            <a:off x="896750" y="1410925"/>
            <a:ext cx="717300" cy="1150587"/>
            <a:chOff x="2390250" y="780950"/>
            <a:chExt cx="717300" cy="1150587"/>
          </a:xfrm>
        </p:grpSpPr>
        <p:sp>
          <p:nvSpPr>
            <p:cNvPr id="569" name="Shape 569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570" name="Shape 570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571" name="Shape 571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2" name="Shape 572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3" name="Shape 573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74" name="Shape 574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0" name="Shape 580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7" name="Shape 587"/>
          <p:cNvCxnSpPr>
            <a:stCxn id="580" idx="3"/>
            <a:endCxn id="584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8" name="Shape 588"/>
          <p:cNvCxnSpPr>
            <a:stCxn id="581" idx="3"/>
            <a:endCxn id="584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89" name="Shape 589"/>
          <p:cNvGrpSpPr/>
          <p:nvPr/>
        </p:nvGrpSpPr>
        <p:grpSpPr>
          <a:xfrm>
            <a:off x="896750" y="1410925"/>
            <a:ext cx="717300" cy="1150587"/>
            <a:chOff x="2390250" y="780950"/>
            <a:chExt cx="717300" cy="1150587"/>
          </a:xfrm>
        </p:grpSpPr>
        <p:sp>
          <p:nvSpPr>
            <p:cNvPr id="590" name="Shape 590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592" name="Shape 592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3" name="Shape 593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4" name="Shape 594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5" name="Shape 595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96" name="Shape 596"/>
          <p:cNvCxnSpPr/>
          <p:nvPr/>
        </p:nvCxnSpPr>
        <p:spPr>
          <a:xfrm>
            <a:off x="770825" y="23687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7" name="Shape 597"/>
          <p:cNvCxnSpPr/>
          <p:nvPr/>
        </p:nvCxnSpPr>
        <p:spPr>
          <a:xfrm flipH="1" rot="10800000">
            <a:off x="770825" y="27675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98" name="Shape 598"/>
          <p:cNvGrpSpPr/>
          <p:nvPr/>
        </p:nvGrpSpPr>
        <p:grpSpPr>
          <a:xfrm>
            <a:off x="871975" y="2192375"/>
            <a:ext cx="717300" cy="1150587"/>
            <a:chOff x="2390250" y="780950"/>
            <a:chExt cx="717300" cy="1150587"/>
          </a:xfrm>
        </p:grpSpPr>
        <p:sp>
          <p:nvSpPr>
            <p:cNvPr id="599" name="Shape 599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601" name="Shape 601"/>
          <p:cNvCxnSpPr/>
          <p:nvPr/>
        </p:nvCxnSpPr>
        <p:spPr>
          <a:xfrm>
            <a:off x="770825" y="31031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2" name="Shape 602"/>
          <p:cNvCxnSpPr/>
          <p:nvPr/>
        </p:nvCxnSpPr>
        <p:spPr>
          <a:xfrm flipH="1" rot="10800000">
            <a:off x="770825" y="3501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03" name="Shape 603"/>
          <p:cNvGrpSpPr/>
          <p:nvPr/>
        </p:nvGrpSpPr>
        <p:grpSpPr>
          <a:xfrm>
            <a:off x="871975" y="2926775"/>
            <a:ext cx="717300" cy="1150587"/>
            <a:chOff x="2390250" y="780950"/>
            <a:chExt cx="717300" cy="1150587"/>
          </a:xfrm>
        </p:grpSpPr>
        <p:sp>
          <p:nvSpPr>
            <p:cNvPr id="604" name="Shape 604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sp>
        <p:nvSpPr>
          <p:cNvPr id="606" name="Shape 606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CNNs: Idea of Convolutional filters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2" name="Shape 612"/>
          <p:cNvSpPr/>
          <p:nvPr/>
        </p:nvSpPr>
        <p:spPr>
          <a:xfrm>
            <a:off x="246900" y="13183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24690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46900" y="28431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46900" y="367910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x(4)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64450" y="17172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564450" y="24796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564450" y="3242075"/>
            <a:ext cx="620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(3)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9" name="Shape 619"/>
          <p:cNvCxnSpPr>
            <a:stCxn id="612" idx="3"/>
            <a:endCxn id="616" idx="1"/>
          </p:cNvCxnSpPr>
          <p:nvPr/>
        </p:nvCxnSpPr>
        <p:spPr>
          <a:xfrm>
            <a:off x="795600" y="15873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0" name="Shape 620"/>
          <p:cNvCxnSpPr>
            <a:stCxn id="613" idx="3"/>
            <a:endCxn id="616" idx="1"/>
          </p:cNvCxnSpPr>
          <p:nvPr/>
        </p:nvCxnSpPr>
        <p:spPr>
          <a:xfrm flipH="1" rot="10800000">
            <a:off x="795600" y="198610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21" name="Shape 621"/>
          <p:cNvGrpSpPr/>
          <p:nvPr/>
        </p:nvGrpSpPr>
        <p:grpSpPr>
          <a:xfrm>
            <a:off x="896750" y="1410925"/>
            <a:ext cx="717300" cy="1150587"/>
            <a:chOff x="2390250" y="780950"/>
            <a:chExt cx="717300" cy="1150587"/>
          </a:xfrm>
        </p:grpSpPr>
        <p:sp>
          <p:nvSpPr>
            <p:cNvPr id="622" name="Shape 622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623" name="Shape 623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624" name="Shape 624"/>
          <p:cNvCxnSpPr/>
          <p:nvPr/>
        </p:nvCxnSpPr>
        <p:spPr>
          <a:xfrm>
            <a:off x="2185150" y="195070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5" name="Shape 625"/>
          <p:cNvCxnSpPr/>
          <p:nvPr/>
        </p:nvCxnSpPr>
        <p:spPr>
          <a:xfrm flipH="1" rot="10800000">
            <a:off x="2185150" y="2389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6" name="Shape 626"/>
          <p:cNvCxnSpPr/>
          <p:nvPr/>
        </p:nvCxnSpPr>
        <p:spPr>
          <a:xfrm flipH="1" rot="10800000">
            <a:off x="2185150" y="2437875"/>
            <a:ext cx="768900" cy="11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7" name="Shape 627"/>
          <p:cNvSpPr/>
          <p:nvPr/>
        </p:nvSpPr>
        <p:spPr>
          <a:xfrm>
            <a:off x="2999050" y="2080750"/>
            <a:ext cx="548700" cy="53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28" name="Shape 628"/>
          <p:cNvCxnSpPr/>
          <p:nvPr/>
        </p:nvCxnSpPr>
        <p:spPr>
          <a:xfrm>
            <a:off x="770825" y="23687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9" name="Shape 629"/>
          <p:cNvCxnSpPr/>
          <p:nvPr/>
        </p:nvCxnSpPr>
        <p:spPr>
          <a:xfrm flipH="1" rot="10800000">
            <a:off x="770825" y="27675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30" name="Shape 630"/>
          <p:cNvGrpSpPr/>
          <p:nvPr/>
        </p:nvGrpSpPr>
        <p:grpSpPr>
          <a:xfrm>
            <a:off x="871975" y="2192375"/>
            <a:ext cx="717300" cy="1150587"/>
            <a:chOff x="2390250" y="780950"/>
            <a:chExt cx="717300" cy="1150587"/>
          </a:xfrm>
        </p:grpSpPr>
        <p:sp>
          <p:nvSpPr>
            <p:cNvPr id="631" name="Shape 631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cxnSp>
        <p:nvCxnSpPr>
          <p:cNvPr id="633" name="Shape 633"/>
          <p:cNvCxnSpPr/>
          <p:nvPr/>
        </p:nvCxnSpPr>
        <p:spPr>
          <a:xfrm>
            <a:off x="770825" y="3103150"/>
            <a:ext cx="7689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4" name="Shape 634"/>
          <p:cNvCxnSpPr/>
          <p:nvPr/>
        </p:nvCxnSpPr>
        <p:spPr>
          <a:xfrm flipH="1" rot="10800000">
            <a:off x="770825" y="3501950"/>
            <a:ext cx="7689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635" name="Shape 635"/>
          <p:cNvGrpSpPr/>
          <p:nvPr/>
        </p:nvGrpSpPr>
        <p:grpSpPr>
          <a:xfrm>
            <a:off x="871975" y="2926775"/>
            <a:ext cx="717300" cy="1150587"/>
            <a:chOff x="2390250" y="780950"/>
            <a:chExt cx="717300" cy="1150587"/>
          </a:xfrm>
        </p:grpSpPr>
        <p:sp>
          <p:nvSpPr>
            <p:cNvPr id="636" name="Shape 636"/>
            <p:cNvSpPr txBox="1"/>
            <p:nvPr/>
          </p:nvSpPr>
          <p:spPr>
            <a:xfrm>
              <a:off x="2390250" y="780950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2390250" y="1297337"/>
              <a:ext cx="7173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</p:grpSp>
      <p:sp>
        <p:nvSpPr>
          <p:cNvPr id="638" name="Shape 638"/>
          <p:cNvSpPr txBox="1"/>
          <p:nvPr>
            <p:ph idx="1" type="body"/>
          </p:nvPr>
        </p:nvSpPr>
        <p:spPr>
          <a:xfrm>
            <a:off x="3933350" y="1473025"/>
            <a:ext cx="4796100" cy="25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Reuse weights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Avoid full connectivity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Reduce the number of parameters you have to train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 translational invariance.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Makes sense for images </a:t>
            </a:r>
          </a:p>
        </p:txBody>
      </p:sp>
      <p:sp>
        <p:nvSpPr>
          <p:cNvPr id="639" name="Shape 639"/>
          <p:cNvSpPr txBox="1"/>
          <p:nvPr>
            <p:ph type="title"/>
          </p:nvPr>
        </p:nvSpPr>
        <p:spPr>
          <a:xfrm>
            <a:off x="311700" y="24467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CNNs: Idea of Convolutional filters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ML problems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Supervised learning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Unsupervised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Active Learning/ Reinforcement Learning / Semi-supervised /other variations 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DCGan Architecture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based on https://github.com/carpedm20/DCGAN-tensorflow</a:t>
            </a:r>
          </a:p>
        </p:txBody>
      </p:sp>
      <p:sp>
        <p:nvSpPr>
          <p:cNvPr id="645" name="Shape 6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25" y="1534625"/>
            <a:ext cx="6915374" cy="291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DCGan Architecture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based on https://github.com/carpedm20/DCGAN-tensorflow</a:t>
            </a:r>
          </a:p>
        </p:txBody>
      </p:sp>
      <p:sp>
        <p:nvSpPr>
          <p:cNvPr id="652" name="Shape 6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75" y="1338500"/>
            <a:ext cx="6515425" cy="306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137450" y="1288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deconvolution Layers work</a:t>
            </a:r>
          </a:p>
        </p:txBody>
      </p:sp>
      <p:sp>
        <p:nvSpPr>
          <p:cNvPr id="659" name="Shape 6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00" y="768300"/>
            <a:ext cx="2150625" cy="2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575" y="837575"/>
            <a:ext cx="2051600" cy="27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1568525" y="3963575"/>
            <a:ext cx="5310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https://github.com/vdumoulin/conv_arithmetic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see for more fun animations 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984175" y="3051225"/>
            <a:ext cx="2726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Layer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4427100" y="3051225"/>
            <a:ext cx="2726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(aka Transposed Convolution)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500550" y="1663475"/>
            <a:ext cx="8520600" cy="16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Why we need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hidden layers and nonlinearities?</a:t>
            </a:r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hidden layers ?</a:t>
            </a:r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311700" y="12286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machine learning you are given a vector x of d features.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often expand it into say d</a:t>
            </a:r>
            <a:r>
              <a:rPr baseline="30000" lang="en"/>
              <a:t>2</a:t>
            </a:r>
            <a:r>
              <a:rPr lang="en"/>
              <a:t> features and get better performance.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can be done in three ways: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hidden layers ?</a:t>
            </a:r>
          </a:p>
        </p:txBody>
      </p:sp>
      <p:sp>
        <p:nvSpPr>
          <p:cNvPr id="683" name="Shape 68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311700" y="12286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machine learning you are given a vector x of d features.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often expand it into say d</a:t>
            </a:r>
            <a:r>
              <a:rPr baseline="30000" lang="en"/>
              <a:t>2</a:t>
            </a:r>
            <a:r>
              <a:rPr lang="en"/>
              <a:t> features and get better performance.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can be done in three ways: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Problem specific feature engineering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hidden layers ?</a:t>
            </a: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311700" y="12286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machine learning you are given a vector x of d features.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often expand it into say d</a:t>
            </a:r>
            <a:r>
              <a:rPr baseline="30000" lang="en"/>
              <a:t>2</a:t>
            </a:r>
            <a:r>
              <a:rPr lang="en"/>
              <a:t> features and get better performance.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can be done in three ways: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Problem specific feature engineering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Embed in very general space and use Kernels.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hidden layers ?</a:t>
            </a: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311700" y="12286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machine learning you are given a vector x of d features.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often expand it into say d</a:t>
            </a:r>
            <a:r>
              <a:rPr baseline="30000" lang="en"/>
              <a:t>2</a:t>
            </a:r>
            <a:r>
              <a:rPr lang="en"/>
              <a:t> features and get better performance.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can be done in three ways: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Problem specific feature engineering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Embed in very general space and use Kernels.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Learn the features from data.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hidden layers ?</a:t>
            </a:r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311700" y="12286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machine learning you are given a vector x of d features.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often expand it into say d</a:t>
            </a:r>
            <a:r>
              <a:rPr baseline="30000" lang="en"/>
              <a:t>2</a:t>
            </a:r>
            <a:r>
              <a:rPr lang="en"/>
              <a:t> features and get better performance.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This can be done in three ways: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Problem specific feature engineering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Embed in very general space and use Kernels.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Learn the features from data. You can do this if the model has end-to-end differentiation.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Why do we need Deep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and nonlinear networks?</a:t>
            </a:r>
          </a:p>
        </p:txBody>
      </p:sp>
      <p:sp>
        <p:nvSpPr>
          <p:cNvPr id="711" name="Shape 71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Dimakis @AlexGDimakis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Nikolaos Vasiloglou @vasiloglou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ML problems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Supervised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-Regression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-Classification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Unsupervised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Active Learning/ Reinforcement Learning / Semi-supervised /other variations 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92325" y="42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Learning using gradient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718" name="Shape 7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19" name="Shape 719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20" name="Shape 720"/>
          <p:cNvSpPr txBox="1"/>
          <p:nvPr/>
        </p:nvSpPr>
        <p:spPr>
          <a:xfrm>
            <a:off x="3216075" y="1068350"/>
            <a:ext cx="54423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</a:t>
            </a:r>
            <a:r>
              <a:rPr b="1" lang="en"/>
              <a:t>θ</a:t>
            </a:r>
            <a:r>
              <a:rPr lang="en"/>
              <a:t>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Learn from data.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d and n here?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a sensible loss function?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3508100" y="1488175"/>
            <a:ext cx="1617625" cy="1175500"/>
            <a:chOff x="259375" y="3162975"/>
            <a:chExt cx="1617625" cy="1175500"/>
          </a:xfrm>
        </p:grpSpPr>
        <p:sp>
          <p:nvSpPr>
            <p:cNvPr id="723" name="Shape 723"/>
            <p:cNvSpPr/>
            <p:nvPr/>
          </p:nvSpPr>
          <p:spPr>
            <a:xfrm>
              <a:off x="259375" y="3172600"/>
              <a:ext cx="395700" cy="97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x1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x2</a:t>
              </a:r>
            </a:p>
          </p:txBody>
        </p:sp>
        <p:cxnSp>
          <p:nvCxnSpPr>
            <p:cNvPr id="724" name="Shape 724"/>
            <p:cNvCxnSpPr>
              <a:endCxn id="725" idx="1"/>
            </p:cNvCxnSpPr>
            <p:nvPr/>
          </p:nvCxnSpPr>
          <p:spPr>
            <a:xfrm flipH="1" rot="10800000">
              <a:off x="664100" y="3677100"/>
              <a:ext cx="741300" cy="19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26" name="Shape 726"/>
            <p:cNvCxnSpPr/>
            <p:nvPr/>
          </p:nvCxnSpPr>
          <p:spPr>
            <a:xfrm>
              <a:off x="655062" y="3411575"/>
              <a:ext cx="721800" cy="15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27" name="Shape 727"/>
            <p:cNvSpPr txBox="1"/>
            <p:nvPr/>
          </p:nvSpPr>
          <p:spPr>
            <a:xfrm>
              <a:off x="703150" y="3162975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cxnSp>
          <p:nvCxnSpPr>
            <p:cNvPr id="728" name="Shape 728"/>
            <p:cNvCxnSpPr/>
            <p:nvPr/>
          </p:nvCxnSpPr>
          <p:spPr>
            <a:xfrm>
              <a:off x="259375" y="3659500"/>
              <a:ext cx="39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29" name="Shape 729"/>
            <p:cNvSpPr txBox="1"/>
            <p:nvPr/>
          </p:nvSpPr>
          <p:spPr>
            <a:xfrm>
              <a:off x="712775" y="3566200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1405400" y="3480300"/>
              <a:ext cx="4716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f(x)</a:t>
              </a:r>
            </a:p>
          </p:txBody>
        </p:sp>
        <p:cxnSp>
          <p:nvCxnSpPr>
            <p:cNvPr id="730" name="Shape 730"/>
            <p:cNvCxnSpPr/>
            <p:nvPr/>
          </p:nvCxnSpPr>
          <p:spPr>
            <a:xfrm flipH="1" rot="10800000">
              <a:off x="1062823" y="3788250"/>
              <a:ext cx="332100" cy="2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31" name="Shape 731"/>
            <p:cNvSpPr txBox="1"/>
            <p:nvPr/>
          </p:nvSpPr>
          <p:spPr>
            <a:xfrm>
              <a:off x="846523" y="3944875"/>
              <a:ext cx="395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38" name="Shape 738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39" name="Shape 739"/>
          <p:cNvSpPr txBox="1"/>
          <p:nvPr/>
        </p:nvSpPr>
        <p:spPr>
          <a:xfrm>
            <a:off x="3216075" y="1068350"/>
            <a:ext cx="54423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</a:t>
            </a:r>
            <a:r>
              <a:rPr b="1" lang="en"/>
              <a:t>θ</a:t>
            </a:r>
            <a:r>
              <a:rPr lang="en"/>
              <a:t>)= squared loss…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745" name="Shape 7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46" name="Shape 746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7" name="Shape 747"/>
          <p:cNvSpPr txBox="1"/>
          <p:nvPr/>
        </p:nvSpPr>
        <p:spPr>
          <a:xfrm>
            <a:off x="3216075" y="1068350"/>
            <a:ext cx="54423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</a:t>
            </a:r>
            <a:r>
              <a:rPr b="1" lang="en"/>
              <a:t>θ</a:t>
            </a:r>
            <a:r>
              <a:rPr lang="en"/>
              <a:t>) 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775" y="2598324"/>
            <a:ext cx="4601724" cy="9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84125" y="0"/>
            <a:ext cx="4137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754" name="Shape 7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55" name="Shape 755"/>
          <p:cNvGraphicFramePr/>
          <p:nvPr/>
        </p:nvGraphicFramePr>
        <p:xfrm>
          <a:off x="84125" y="80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41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6" name="Shape 756"/>
          <p:cNvSpPr txBox="1"/>
          <p:nvPr/>
        </p:nvSpPr>
        <p:spPr>
          <a:xfrm>
            <a:off x="2919525" y="1549612"/>
            <a:ext cx="54423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weights</a:t>
            </a:r>
            <a:r>
              <a:rPr b="1" lang="en"/>
              <a:t> </a:t>
            </a:r>
            <a:r>
              <a:rPr b="1" lang="en"/>
              <a:t>θ</a:t>
            </a:r>
            <a:r>
              <a:rPr lang="en"/>
              <a:t>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Loss= J(</a:t>
            </a:r>
            <a:r>
              <a:rPr b="1" lang="en"/>
              <a:t>θ</a:t>
            </a:r>
            <a:r>
              <a:rPr lang="en"/>
              <a:t>)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Exercise: Compute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1.predictions f(x) and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2. loss for </a:t>
            </a:r>
            <a:r>
              <a:rPr lang="en"/>
              <a:t>J(</a:t>
            </a:r>
            <a:r>
              <a:rPr b="1" lang="en"/>
              <a:t>θ</a:t>
            </a:r>
            <a:r>
              <a:rPr lang="en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</a:t>
            </a:r>
            <a:r>
              <a:rPr b="1" lang="en"/>
              <a:t>θ</a:t>
            </a:r>
            <a:r>
              <a:rPr lang="en"/>
              <a:t>={w1=</a:t>
            </a:r>
            <a:r>
              <a:rPr b="1" lang="en">
                <a:solidFill>
                  <a:srgbClr val="FF0000"/>
                </a:solidFill>
              </a:rPr>
              <a:t>0</a:t>
            </a:r>
            <a:r>
              <a:rPr lang="en"/>
              <a:t>,w2=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,b=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}</a:t>
            </a:r>
          </a:p>
        </p:txBody>
      </p:sp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725" y="2134950"/>
            <a:ext cx="2714325" cy="575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8" name="Shape 758"/>
          <p:cNvGrpSpPr/>
          <p:nvPr/>
        </p:nvGrpSpPr>
        <p:grpSpPr>
          <a:xfrm>
            <a:off x="4436725" y="256125"/>
            <a:ext cx="1617625" cy="1175500"/>
            <a:chOff x="259375" y="3162975"/>
            <a:chExt cx="1617625" cy="1175500"/>
          </a:xfrm>
        </p:grpSpPr>
        <p:sp>
          <p:nvSpPr>
            <p:cNvPr id="759" name="Shape 759"/>
            <p:cNvSpPr/>
            <p:nvPr/>
          </p:nvSpPr>
          <p:spPr>
            <a:xfrm>
              <a:off x="259375" y="3172600"/>
              <a:ext cx="395700" cy="97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x1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x2</a:t>
              </a:r>
            </a:p>
          </p:txBody>
        </p:sp>
        <p:cxnSp>
          <p:nvCxnSpPr>
            <p:cNvPr id="760" name="Shape 760"/>
            <p:cNvCxnSpPr>
              <a:endCxn id="761" idx="1"/>
            </p:cNvCxnSpPr>
            <p:nvPr/>
          </p:nvCxnSpPr>
          <p:spPr>
            <a:xfrm flipH="1" rot="10800000">
              <a:off x="664100" y="3677100"/>
              <a:ext cx="741300" cy="19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62" name="Shape 762"/>
            <p:cNvCxnSpPr/>
            <p:nvPr/>
          </p:nvCxnSpPr>
          <p:spPr>
            <a:xfrm>
              <a:off x="655062" y="3411575"/>
              <a:ext cx="721800" cy="15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63" name="Shape 763"/>
            <p:cNvSpPr txBox="1"/>
            <p:nvPr/>
          </p:nvSpPr>
          <p:spPr>
            <a:xfrm>
              <a:off x="703150" y="3162975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cxnSp>
          <p:nvCxnSpPr>
            <p:cNvPr id="764" name="Shape 764"/>
            <p:cNvCxnSpPr/>
            <p:nvPr/>
          </p:nvCxnSpPr>
          <p:spPr>
            <a:xfrm>
              <a:off x="259375" y="3659500"/>
              <a:ext cx="39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65" name="Shape 765"/>
            <p:cNvSpPr txBox="1"/>
            <p:nvPr/>
          </p:nvSpPr>
          <p:spPr>
            <a:xfrm>
              <a:off x="712775" y="3566200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1405400" y="3480300"/>
              <a:ext cx="4716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f(x)</a:t>
              </a:r>
            </a:p>
          </p:txBody>
        </p:sp>
        <p:cxnSp>
          <p:nvCxnSpPr>
            <p:cNvPr id="766" name="Shape 766"/>
            <p:cNvCxnSpPr/>
            <p:nvPr/>
          </p:nvCxnSpPr>
          <p:spPr>
            <a:xfrm flipH="1" rot="10800000">
              <a:off x="1062823" y="3788250"/>
              <a:ext cx="332100" cy="2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67" name="Shape 767"/>
            <p:cNvSpPr txBox="1"/>
            <p:nvPr/>
          </p:nvSpPr>
          <p:spPr>
            <a:xfrm>
              <a:off x="846523" y="3944875"/>
              <a:ext cx="395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84125" y="0"/>
            <a:ext cx="4137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773" name="Shape 7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74" name="Shape 774"/>
          <p:cNvGraphicFramePr/>
          <p:nvPr/>
        </p:nvGraphicFramePr>
        <p:xfrm>
          <a:off x="84125" y="80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419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5" name="Shape 775"/>
          <p:cNvSpPr txBox="1"/>
          <p:nvPr/>
        </p:nvSpPr>
        <p:spPr>
          <a:xfrm>
            <a:off x="3651025" y="1347487"/>
            <a:ext cx="54423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weights</a:t>
            </a:r>
            <a:r>
              <a:rPr b="1" lang="en"/>
              <a:t> θ</a:t>
            </a:r>
            <a:r>
              <a:rPr lang="en"/>
              <a:t>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</a:t>
            </a:r>
            <a:r>
              <a:rPr b="1" lang="en"/>
              <a:t>θ</a:t>
            </a:r>
            <a:r>
              <a:rPr lang="en"/>
              <a:t>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Exercise: Compute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1.predictions f(x) and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2. loss for J(</a:t>
            </a:r>
            <a:r>
              <a:rPr b="1" lang="en"/>
              <a:t>θ</a:t>
            </a:r>
            <a:r>
              <a:rPr lang="en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</a:t>
            </a:r>
            <a:r>
              <a:rPr b="1" lang="en"/>
              <a:t>θ</a:t>
            </a:r>
            <a:r>
              <a:rPr lang="en"/>
              <a:t>={w1=</a:t>
            </a:r>
            <a:r>
              <a:rPr b="1" lang="en">
                <a:solidFill>
                  <a:srgbClr val="FF0000"/>
                </a:solidFill>
              </a:rPr>
              <a:t>0</a:t>
            </a:r>
            <a:r>
              <a:rPr lang="en"/>
              <a:t>,w2=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,b=</a:t>
            </a:r>
            <a:r>
              <a:rPr b="1" lang="en">
                <a:solidFill>
                  <a:srgbClr val="FF0000"/>
                </a:solidFill>
              </a:rPr>
              <a:t>1</a:t>
            </a:r>
            <a:r>
              <a:rPr lang="en"/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725" y="2134950"/>
            <a:ext cx="2714325" cy="575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Shape 777"/>
          <p:cNvGrpSpPr/>
          <p:nvPr/>
        </p:nvGrpSpPr>
        <p:grpSpPr>
          <a:xfrm>
            <a:off x="4436725" y="256125"/>
            <a:ext cx="1617625" cy="1175500"/>
            <a:chOff x="259375" y="3162975"/>
            <a:chExt cx="1617625" cy="1175500"/>
          </a:xfrm>
        </p:grpSpPr>
        <p:sp>
          <p:nvSpPr>
            <p:cNvPr id="778" name="Shape 778"/>
            <p:cNvSpPr/>
            <p:nvPr/>
          </p:nvSpPr>
          <p:spPr>
            <a:xfrm>
              <a:off x="259375" y="3172600"/>
              <a:ext cx="395700" cy="973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x1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x2</a:t>
              </a:r>
            </a:p>
          </p:txBody>
        </p:sp>
        <p:cxnSp>
          <p:nvCxnSpPr>
            <p:cNvPr id="779" name="Shape 779"/>
            <p:cNvCxnSpPr>
              <a:endCxn id="780" idx="1"/>
            </p:cNvCxnSpPr>
            <p:nvPr/>
          </p:nvCxnSpPr>
          <p:spPr>
            <a:xfrm flipH="1" rot="10800000">
              <a:off x="664100" y="3677100"/>
              <a:ext cx="741300" cy="19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81" name="Shape 781"/>
            <p:cNvCxnSpPr/>
            <p:nvPr/>
          </p:nvCxnSpPr>
          <p:spPr>
            <a:xfrm>
              <a:off x="655062" y="3411575"/>
              <a:ext cx="721800" cy="15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82" name="Shape 782"/>
            <p:cNvSpPr txBox="1"/>
            <p:nvPr/>
          </p:nvSpPr>
          <p:spPr>
            <a:xfrm>
              <a:off x="703150" y="3162975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1</a:t>
              </a:r>
            </a:p>
          </p:txBody>
        </p:sp>
        <p:cxnSp>
          <p:nvCxnSpPr>
            <p:cNvPr id="783" name="Shape 783"/>
            <p:cNvCxnSpPr/>
            <p:nvPr/>
          </p:nvCxnSpPr>
          <p:spPr>
            <a:xfrm>
              <a:off x="259375" y="3659500"/>
              <a:ext cx="39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84" name="Shape 784"/>
            <p:cNvSpPr txBox="1"/>
            <p:nvPr/>
          </p:nvSpPr>
          <p:spPr>
            <a:xfrm>
              <a:off x="712775" y="3566200"/>
              <a:ext cx="4716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w</a:t>
              </a:r>
              <a:r>
                <a:rPr baseline="-25000" lang="en"/>
                <a:t>2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1405400" y="3480300"/>
              <a:ext cx="4716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f(x)</a:t>
              </a:r>
            </a:p>
          </p:txBody>
        </p:sp>
        <p:cxnSp>
          <p:nvCxnSpPr>
            <p:cNvPr id="785" name="Shape 785"/>
            <p:cNvCxnSpPr/>
            <p:nvPr/>
          </p:nvCxnSpPr>
          <p:spPr>
            <a:xfrm flipH="1" rot="10800000">
              <a:off x="1062823" y="3788250"/>
              <a:ext cx="332100" cy="26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786" name="Shape 786"/>
            <p:cNvSpPr txBox="1"/>
            <p:nvPr/>
          </p:nvSpPr>
          <p:spPr>
            <a:xfrm>
              <a:off x="846523" y="3944875"/>
              <a:ext cx="395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b</a:t>
              </a:r>
            </a:p>
          </p:txBody>
        </p:sp>
      </p:grpSp>
      <p:sp>
        <p:nvSpPr>
          <p:cNvPr id="787" name="Shape 787"/>
          <p:cNvSpPr txBox="1"/>
          <p:nvPr/>
        </p:nvSpPr>
        <p:spPr>
          <a:xfrm>
            <a:off x="186550" y="2979775"/>
            <a:ext cx="43662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f(</a:t>
            </a:r>
            <a:r>
              <a:rPr b="1" lang="en"/>
              <a:t>x</a:t>
            </a:r>
            <a:r>
              <a:rPr lang="en"/>
              <a:t>) = [ 1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2]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Loss </a:t>
            </a:r>
            <a:r>
              <a:rPr lang="en"/>
              <a:t>J(</a:t>
            </a:r>
            <a:r>
              <a:rPr b="1" lang="en"/>
              <a:t>θ</a:t>
            </a:r>
            <a:r>
              <a:rPr lang="en"/>
              <a:t>) = ¼* (  (0-1)</a:t>
            </a:r>
            <a:r>
              <a:rPr baseline="30000" lang="en"/>
              <a:t>2</a:t>
            </a:r>
            <a:r>
              <a:rPr lang="en"/>
              <a:t> + (1-2)</a:t>
            </a:r>
            <a:r>
              <a:rPr baseline="30000" lang="en"/>
              <a:t>2</a:t>
            </a:r>
            <a:r>
              <a:rPr lang="en"/>
              <a:t>+ ( 1-1)</a:t>
            </a:r>
            <a:r>
              <a:rPr baseline="30000" lang="en"/>
              <a:t>2</a:t>
            </a:r>
            <a:r>
              <a:rPr lang="en"/>
              <a:t>+(0-2)</a:t>
            </a:r>
            <a:r>
              <a:rPr baseline="30000" lang="en"/>
              <a:t>2</a:t>
            </a:r>
            <a:r>
              <a:rPr lang="en"/>
              <a:t> 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= ¼ * ( 1+1+ 0+4) = 6/4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61450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train</a:t>
            </a:r>
          </a:p>
        </p:txBody>
      </p:sp>
      <p:sp>
        <p:nvSpPr>
          <p:cNvPr id="793" name="Shape 79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794" name="Shape 794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5" name="Shape 795"/>
          <p:cNvSpPr txBox="1"/>
          <p:nvPr/>
        </p:nvSpPr>
        <p:spPr>
          <a:xfrm>
            <a:off x="3216075" y="1068350"/>
            <a:ext cx="39225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(  (0 -   ( (0,0)*(w1,w2)+b) 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the gradient of the loss and move the model 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01" name="Shape 801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02" name="Shape 802"/>
          <p:cNvSpPr txBox="1"/>
          <p:nvPr/>
        </p:nvSpPr>
        <p:spPr>
          <a:xfrm>
            <a:off x="3216075" y="1068350"/>
            <a:ext cx="41337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(  (0 -  ( (0,0)*(w1,w2)+b)     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(0,1)*(w1,w2)+b) 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(1,0)*(w1,w2)+b) 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the gradient of the loss and move the model !</a:t>
            </a:r>
          </a:p>
        </p:txBody>
      </p:sp>
      <p:sp>
        <p:nvSpPr>
          <p:cNvPr id="803" name="Shape 803"/>
          <p:cNvSpPr txBox="1"/>
          <p:nvPr>
            <p:ph type="title"/>
          </p:nvPr>
        </p:nvSpPr>
        <p:spPr>
          <a:xfrm>
            <a:off x="61450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train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09" name="Shape 809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0" name="Shape 810"/>
          <p:cNvSpPr txBox="1"/>
          <p:nvPr/>
        </p:nvSpPr>
        <p:spPr>
          <a:xfrm>
            <a:off x="3216075" y="1068350"/>
            <a:ext cx="39897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(  (0 -  ( (0,0)*(w1,w2)+b))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(0,1)*(w1,w2)+b))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(1,0)*(w1,w2)+b))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 (1,1)* (w1,w2)+b))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the gradient of the loss and move the model !</a:t>
            </a:r>
          </a:p>
        </p:txBody>
      </p:sp>
      <p:sp>
        <p:nvSpPr>
          <p:cNvPr id="811" name="Shape 811"/>
          <p:cNvSpPr txBox="1"/>
          <p:nvPr>
            <p:ph type="title"/>
          </p:nvPr>
        </p:nvSpPr>
        <p:spPr>
          <a:xfrm>
            <a:off x="61450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train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17" name="Shape 817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18" name="Shape 818"/>
          <p:cNvSpPr txBox="1"/>
          <p:nvPr/>
        </p:nvSpPr>
        <p:spPr>
          <a:xfrm>
            <a:off x="3216075" y="1068350"/>
            <a:ext cx="37830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( </a:t>
            </a:r>
            <a:r>
              <a:rPr lang="en"/>
              <a:t>   (0 -  b)</a:t>
            </a:r>
            <a:r>
              <a:rPr baseline="30000" lang="en"/>
              <a:t>2</a:t>
            </a:r>
            <a:r>
              <a:rPr lang="en"/>
              <a:t>  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(0,1)*(w1,w2)+b)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(1,0)*(w1,w2)+b)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 (1,1)* (w1,w2)+b)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the gradient of the loss and move the model !</a:t>
            </a:r>
          </a:p>
        </p:txBody>
      </p:sp>
      <p:sp>
        <p:nvSpPr>
          <p:cNvPr id="819" name="Shape 819"/>
          <p:cNvSpPr txBox="1"/>
          <p:nvPr>
            <p:ph type="title"/>
          </p:nvPr>
        </p:nvSpPr>
        <p:spPr>
          <a:xfrm>
            <a:off x="61450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train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42175" y="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Computing gradient</a:t>
            </a:r>
          </a:p>
        </p:txBody>
      </p:sp>
      <p:sp>
        <p:nvSpPr>
          <p:cNvPr id="825" name="Shape 8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26" name="Shape 826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7" name="Shape 827"/>
          <p:cNvSpPr txBox="1"/>
          <p:nvPr/>
        </p:nvSpPr>
        <p:spPr>
          <a:xfrm>
            <a:off x="3216075" y="1068350"/>
            <a:ext cx="29892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         (  (0 -  b)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(1 -w</a:t>
            </a:r>
            <a:r>
              <a:rPr baseline="-25000" lang="en"/>
              <a:t>2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w</a:t>
            </a:r>
            <a:r>
              <a:rPr baseline="-25000" lang="en"/>
              <a:t>1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(0 -w</a:t>
            </a:r>
            <a:r>
              <a:rPr baseline="-25000" lang="en"/>
              <a:t>1</a:t>
            </a:r>
            <a:r>
              <a:rPr lang="en"/>
              <a:t>-w</a:t>
            </a:r>
            <a:r>
              <a:rPr baseline="-25000" lang="en"/>
              <a:t>2</a:t>
            </a:r>
            <a:r>
              <a:rPr lang="en"/>
              <a:t>-</a:t>
            </a:r>
            <a:r>
              <a:rPr lang="en"/>
              <a:t>b)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Compute the gradient of the loss and move the model 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ML problems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Supervised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-Regression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-Classification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Unsupervised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-Clustering, Data generation, data interpolation,...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Active Learning/ Reinforcement Learning / Semi-supervised /other variations 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833" name="Shape 8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34" name="Shape 834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5" name="Shape 835"/>
          <p:cNvSpPr txBox="1"/>
          <p:nvPr/>
        </p:nvSpPr>
        <p:spPr>
          <a:xfrm>
            <a:off x="3216075" y="1068350"/>
            <a:ext cx="29892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         (  (0 -  b)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(1 -w</a:t>
            </a:r>
            <a:r>
              <a:rPr baseline="-25000" lang="en"/>
              <a:t>2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w</a:t>
            </a:r>
            <a:r>
              <a:rPr baseline="-25000" lang="en"/>
              <a:t>1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(0 -w</a:t>
            </a:r>
            <a:r>
              <a:rPr baseline="-25000" lang="en"/>
              <a:t>1</a:t>
            </a:r>
            <a:r>
              <a:rPr lang="en"/>
              <a:t>-w</a:t>
            </a:r>
            <a:r>
              <a:rPr baseline="-25000" lang="en"/>
              <a:t>2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gradient is a vector.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coordinate is  …?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841" name="Shape 8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42" name="Shape 842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43" name="Shape 843"/>
          <p:cNvSpPr txBox="1"/>
          <p:nvPr/>
        </p:nvSpPr>
        <p:spPr>
          <a:xfrm>
            <a:off x="3216075" y="1068350"/>
            <a:ext cx="29892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         (  (0 -  b)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(1 -w</a:t>
            </a:r>
            <a:r>
              <a:rPr baseline="-25000" lang="en"/>
              <a:t>2</a:t>
            </a:r>
            <a:r>
              <a:rPr lang="en"/>
              <a:t>- 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w</a:t>
            </a:r>
            <a:r>
              <a:rPr baseline="-25000" lang="en"/>
              <a:t>1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(0 -w</a:t>
            </a:r>
            <a:r>
              <a:rPr baseline="-25000" lang="en"/>
              <a:t>1</a:t>
            </a:r>
            <a:r>
              <a:rPr lang="en"/>
              <a:t>-w</a:t>
            </a:r>
            <a:r>
              <a:rPr baseline="-25000" lang="en"/>
              <a:t>2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gradient is a vector.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coordinate is dJ / dw</a:t>
            </a:r>
            <a:r>
              <a:rPr baseline="-25000" lang="en"/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Second is            dJ / dw</a:t>
            </a:r>
            <a:r>
              <a:rPr baseline="-25000" lang="en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Third is                dJ / db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work on an example </a:t>
            </a:r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50" name="Shape 850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1" name="Shape 851"/>
          <p:cNvSpPr txBox="1"/>
          <p:nvPr/>
        </p:nvSpPr>
        <p:spPr>
          <a:xfrm>
            <a:off x="3216075" y="1068350"/>
            <a:ext cx="31275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a depth 1 model: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d=3, n=4.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Loss= J(theta) = ¼          (  (0 -  b)</a:t>
            </a:r>
            <a:r>
              <a:rPr baseline="30000" lang="en"/>
              <a:t>2</a:t>
            </a:r>
            <a:r>
              <a:rPr lang="en"/>
              <a:t> 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(1 -w</a:t>
            </a:r>
            <a:r>
              <a:rPr baseline="-25000" lang="en"/>
              <a:t>2</a:t>
            </a:r>
            <a:r>
              <a:rPr lang="en"/>
              <a:t>- 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(1 - w</a:t>
            </a:r>
            <a:r>
              <a:rPr baseline="-25000" lang="en"/>
              <a:t>1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+</a:t>
            </a:r>
          </a:p>
          <a:p>
            <a:pPr indent="-228600" lvl="0" marL="457200" rtl="0" algn="r">
              <a:spcBef>
                <a:spcPts val="0"/>
              </a:spcBef>
              <a:buChar char="+"/>
            </a:pPr>
            <a:r>
              <a:rPr lang="en"/>
              <a:t>(0 -w</a:t>
            </a:r>
            <a:r>
              <a:rPr baseline="-25000" lang="en"/>
              <a:t>1</a:t>
            </a:r>
            <a:r>
              <a:rPr lang="en"/>
              <a:t>-w</a:t>
            </a:r>
            <a:r>
              <a:rPr baseline="-25000" lang="en"/>
              <a:t>2</a:t>
            </a:r>
            <a:r>
              <a:rPr lang="en"/>
              <a:t>-b)</a:t>
            </a:r>
            <a:r>
              <a:rPr baseline="30000" lang="en"/>
              <a:t>2</a:t>
            </a:r>
            <a:r>
              <a:rPr lang="en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gradient is a vector.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coordinate is dJ / dw</a:t>
            </a:r>
            <a:r>
              <a:rPr baseline="-25000" lang="en"/>
              <a:t>1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Second is            dJ / dw</a:t>
            </a:r>
            <a:r>
              <a:rPr baseline="-25000" lang="en"/>
              <a:t>2 </a:t>
            </a:r>
            <a:r>
              <a:rPr lang="en"/>
              <a:t>= 2/4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Third is                dJ / db      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5987550" y="3513400"/>
            <a:ext cx="2487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53" name="Shape 853"/>
          <p:cNvGraphicFramePr/>
          <p:nvPr/>
        </p:nvGraphicFramePr>
        <p:xfrm>
          <a:off x="5987550" y="33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20757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2w</a:t>
                      </a:r>
                      <a:r>
                        <a:rPr baseline="-25000" lang="en"/>
                        <a:t>1</a:t>
                      </a:r>
                      <a:r>
                        <a:rPr lang="en"/>
                        <a:t>+  w</a:t>
                      </a:r>
                      <a:r>
                        <a:rPr baseline="-25000" lang="en"/>
                        <a:t>2</a:t>
                      </a:r>
                      <a:r>
                        <a:rPr lang="en"/>
                        <a:t>+2 b -1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w1+2w2+2b  -1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2w1+2w2+4b-1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 with linear models. </a:t>
            </a:r>
          </a:p>
        </p:txBody>
      </p:sp>
      <p:sp>
        <p:nvSpPr>
          <p:cNvPr id="859" name="Shape 8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60" name="Shape 860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1" name="Shape 861"/>
          <p:cNvSpPr txBox="1"/>
          <p:nvPr/>
        </p:nvSpPr>
        <p:spPr>
          <a:xfrm>
            <a:off x="3216075" y="1068350"/>
            <a:ext cx="4364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unknown parameters are theta={w1,w2,b}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can train this in TF or by hand and find the optimal </a:t>
            </a:r>
            <a:r>
              <a:rPr b="1" lang="en"/>
              <a:t>w</a:t>
            </a:r>
            <a:r>
              <a:rPr lang="en"/>
              <a:t> and b.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w</a:t>
            </a:r>
            <a:r>
              <a:rPr lang="en"/>
              <a:t>*=[0,0] and b*=½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Run this model for some input, eg </a:t>
            </a:r>
            <a:r>
              <a:rPr b="1" lang="en"/>
              <a:t>x</a:t>
            </a:r>
            <a:r>
              <a:rPr lang="en"/>
              <a:t>=[1,0]?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 with linear models. </a:t>
            </a:r>
          </a:p>
        </p:txBody>
      </p:sp>
      <p:sp>
        <p:nvSpPr>
          <p:cNvPr id="867" name="Shape 8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868" name="Shape 868"/>
          <p:cNvGraphicFramePr/>
          <p:nvPr/>
        </p:nvGraphicFramePr>
        <p:xfrm>
          <a:off x="311700" y="139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{039F2437-7F0B-47CB-9158-753346960919}</a:tableStyleId>
              </a:tblPr>
              <a:tblGrid>
                <a:gridCol w="829175"/>
                <a:gridCol w="829175"/>
                <a:gridCol w="829175"/>
              </a:tblGrid>
              <a:tr h="807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f*(x1,x2)=x1 XOR x2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</a:tr>
              <a:tr h="35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69" name="Shape 869"/>
          <p:cNvSpPr txBox="1"/>
          <p:nvPr/>
        </p:nvSpPr>
        <p:spPr>
          <a:xfrm>
            <a:off x="3216075" y="1068350"/>
            <a:ext cx="43641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f(x) = </a:t>
            </a:r>
            <a:r>
              <a:rPr b="1" lang="en"/>
              <a:t>w</a:t>
            </a:r>
            <a:r>
              <a:rPr baseline="30000" lang="en"/>
              <a:t>T </a:t>
            </a:r>
            <a:r>
              <a:rPr b="1" lang="en"/>
              <a:t>x</a:t>
            </a:r>
            <a:r>
              <a:rPr lang="en"/>
              <a:t> +b , </a:t>
            </a:r>
            <a:r>
              <a:rPr b="1" lang="en"/>
              <a:t>w</a:t>
            </a:r>
            <a:r>
              <a:rPr lang="en"/>
              <a:t> in R</a:t>
            </a:r>
            <a:r>
              <a:rPr baseline="30000" lang="en"/>
              <a:t>2</a:t>
            </a:r>
            <a:r>
              <a:rPr lang="en"/>
              <a:t>, b in 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unknown parameters are theta={w1,w2,b}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You can train this in TF or by hand and find the optimal </a:t>
            </a:r>
            <a:r>
              <a:rPr b="1" lang="en"/>
              <a:t>w</a:t>
            </a:r>
            <a:r>
              <a:rPr lang="en"/>
              <a:t> and b.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w</a:t>
            </a:r>
            <a:r>
              <a:rPr lang="en"/>
              <a:t>*=[0,0] and b*=½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Run this model for some input, eg </a:t>
            </a:r>
            <a:r>
              <a:rPr b="1" lang="en"/>
              <a:t>x</a:t>
            </a:r>
            <a:r>
              <a:rPr lang="en"/>
              <a:t>=[1,0]?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We can prove that linear networks of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any depth will not learn the XOR.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But nonlinear networks with one hidden layer will.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hidden layer- linear </a:t>
            </a:r>
          </a:p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4469550" y="1079800"/>
            <a:ext cx="35631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= 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b="1" lang="en"/>
              <a:t>h</a:t>
            </a:r>
            <a:r>
              <a:rPr lang="en"/>
              <a:t> +b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Why can this not learn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XOR ?</a:t>
            </a:r>
          </a:p>
        </p:txBody>
      </p:sp>
      <p:sp>
        <p:nvSpPr>
          <p:cNvPr id="876" name="Shape 8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7" name="Shape 877"/>
          <p:cNvSpPr/>
          <p:nvPr/>
        </p:nvSpPr>
        <p:spPr>
          <a:xfrm>
            <a:off x="316275" y="1841200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  <p:cxnSp>
        <p:nvCxnSpPr>
          <p:cNvPr id="878" name="Shape 878"/>
          <p:cNvCxnSpPr>
            <a:stCxn id="877" idx="2"/>
          </p:cNvCxnSpPr>
          <p:nvPr/>
        </p:nvCxnSpPr>
        <p:spPr>
          <a:xfrm flipH="1" rot="10800000">
            <a:off x="514125" y="2641300"/>
            <a:ext cx="7572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9" name="Shape 879"/>
          <p:cNvCxnSpPr>
            <a:stCxn id="877" idx="0"/>
          </p:cNvCxnSpPr>
          <p:nvPr/>
        </p:nvCxnSpPr>
        <p:spPr>
          <a:xfrm>
            <a:off x="514125" y="1841200"/>
            <a:ext cx="7980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0" name="Shape 880"/>
          <p:cNvSpPr txBox="1"/>
          <p:nvPr/>
        </p:nvSpPr>
        <p:spPr>
          <a:xfrm>
            <a:off x="2390450" y="208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881" name="Shape 881"/>
          <p:cNvSpPr/>
          <p:nvPr/>
        </p:nvSpPr>
        <p:spPr>
          <a:xfrm>
            <a:off x="1306125" y="1798825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</p:txBody>
      </p:sp>
      <p:cxnSp>
        <p:nvCxnSpPr>
          <p:cNvPr id="882" name="Shape 882"/>
          <p:cNvCxnSpPr>
            <a:endCxn id="880" idx="1"/>
          </p:cNvCxnSpPr>
          <p:nvPr/>
        </p:nvCxnSpPr>
        <p:spPr>
          <a:xfrm flipH="1" rot="10800000">
            <a:off x="1701950" y="22857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83" name="Shape 883"/>
          <p:cNvCxnSpPr>
            <a:endCxn id="880" idx="1"/>
          </p:cNvCxnSpPr>
          <p:nvPr/>
        </p:nvCxnSpPr>
        <p:spPr>
          <a:xfrm>
            <a:off x="1701950" y="17988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4" name="Shape 884"/>
          <p:cNvSpPr txBox="1"/>
          <p:nvPr/>
        </p:nvSpPr>
        <p:spPr>
          <a:xfrm>
            <a:off x="799650" y="2097875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W,c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1854275" y="199075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w,b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cxnSp>
        <p:nvCxnSpPr>
          <p:cNvPr id="887" name="Shape 887"/>
          <p:cNvCxnSpPr>
            <a:stCxn id="877" idx="1"/>
            <a:endCxn id="877" idx="3"/>
          </p:cNvCxnSpPr>
          <p:nvPr/>
        </p:nvCxnSpPr>
        <p:spPr>
          <a:xfrm>
            <a:off x="316275" y="2328100"/>
            <a:ext cx="3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hidden layer- linear </a:t>
            </a:r>
          </a:p>
        </p:txBody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4469550" y="1079800"/>
            <a:ext cx="35631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= 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b="1" lang="en"/>
              <a:t>h</a:t>
            </a:r>
            <a:r>
              <a:rPr lang="en"/>
              <a:t> +b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So y 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lang="en"/>
              <a:t>(W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) +b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lang="en"/>
              <a:t>W</a:t>
            </a:r>
            <a:r>
              <a:rPr baseline="30000" lang="en"/>
              <a:t>T</a:t>
            </a:r>
            <a:r>
              <a:rPr b="1" lang="en"/>
              <a:t>x </a:t>
            </a:r>
            <a:r>
              <a:rPr lang="en"/>
              <a:t>+</a:t>
            </a:r>
            <a:r>
              <a:rPr b="1" lang="en"/>
              <a:t> w</a:t>
            </a:r>
            <a:r>
              <a:rPr baseline="30000" lang="en"/>
              <a:t>T</a:t>
            </a:r>
            <a:r>
              <a:rPr b="1" lang="en"/>
              <a:t>c </a:t>
            </a:r>
            <a:r>
              <a:rPr lang="en"/>
              <a:t>+</a:t>
            </a:r>
            <a:r>
              <a:rPr b="1" lang="en"/>
              <a:t> </a:t>
            </a:r>
            <a:r>
              <a:rPr lang="en"/>
              <a:t>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>
                <a:solidFill>
                  <a:srgbClr val="980000"/>
                </a:solidFill>
              </a:rPr>
              <a:t>w’</a:t>
            </a:r>
            <a:r>
              <a:rPr baseline="30000" lang="en"/>
              <a:t>T</a:t>
            </a:r>
            <a:r>
              <a:rPr b="1" lang="en"/>
              <a:t>x </a:t>
            </a:r>
            <a:r>
              <a:rPr lang="en"/>
              <a:t>+</a:t>
            </a:r>
            <a:r>
              <a:rPr b="1" lang="en"/>
              <a:t> </a:t>
            </a:r>
            <a:r>
              <a:rPr lang="en">
                <a:solidFill>
                  <a:srgbClr val="980000"/>
                </a:solidFill>
              </a:rPr>
              <a:t>b</a:t>
            </a:r>
            <a:r>
              <a:rPr b="1" lang="en">
                <a:solidFill>
                  <a:srgbClr val="980000"/>
                </a:solidFill>
              </a:rPr>
              <a:t>’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5" name="Shape 895"/>
          <p:cNvSpPr/>
          <p:nvPr/>
        </p:nvSpPr>
        <p:spPr>
          <a:xfrm>
            <a:off x="316275" y="1841200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  <p:cxnSp>
        <p:nvCxnSpPr>
          <p:cNvPr id="896" name="Shape 896"/>
          <p:cNvCxnSpPr>
            <a:stCxn id="895" idx="2"/>
          </p:cNvCxnSpPr>
          <p:nvPr/>
        </p:nvCxnSpPr>
        <p:spPr>
          <a:xfrm flipH="1" rot="10800000">
            <a:off x="514125" y="2641300"/>
            <a:ext cx="7572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7" name="Shape 897"/>
          <p:cNvCxnSpPr>
            <a:stCxn id="895" idx="0"/>
          </p:cNvCxnSpPr>
          <p:nvPr/>
        </p:nvCxnSpPr>
        <p:spPr>
          <a:xfrm>
            <a:off x="514125" y="1841200"/>
            <a:ext cx="7980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8" name="Shape 898"/>
          <p:cNvSpPr txBox="1"/>
          <p:nvPr/>
        </p:nvSpPr>
        <p:spPr>
          <a:xfrm>
            <a:off x="2390450" y="208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899" name="Shape 899"/>
          <p:cNvSpPr/>
          <p:nvPr/>
        </p:nvSpPr>
        <p:spPr>
          <a:xfrm>
            <a:off x="1306125" y="1798825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</p:txBody>
      </p:sp>
      <p:cxnSp>
        <p:nvCxnSpPr>
          <p:cNvPr id="900" name="Shape 900"/>
          <p:cNvCxnSpPr>
            <a:endCxn id="898" idx="1"/>
          </p:cNvCxnSpPr>
          <p:nvPr/>
        </p:nvCxnSpPr>
        <p:spPr>
          <a:xfrm flipH="1" rot="10800000">
            <a:off x="1701950" y="22857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1" name="Shape 901"/>
          <p:cNvCxnSpPr>
            <a:endCxn id="898" idx="1"/>
          </p:cNvCxnSpPr>
          <p:nvPr/>
        </p:nvCxnSpPr>
        <p:spPr>
          <a:xfrm>
            <a:off x="1701950" y="17988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2" name="Shape 902"/>
          <p:cNvSpPr txBox="1"/>
          <p:nvPr/>
        </p:nvSpPr>
        <p:spPr>
          <a:xfrm>
            <a:off x="799650" y="2097875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W,c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854275" y="199075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w,b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cxnSp>
        <p:nvCxnSpPr>
          <p:cNvPr id="905" name="Shape 905"/>
          <p:cNvCxnSpPr/>
          <p:nvPr/>
        </p:nvCxnSpPr>
        <p:spPr>
          <a:xfrm>
            <a:off x="316275" y="2328100"/>
            <a:ext cx="3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hidden layer- linear </a:t>
            </a:r>
          </a:p>
        </p:txBody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4469550" y="1079800"/>
            <a:ext cx="35631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= 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b="1" lang="en"/>
              <a:t>h</a:t>
            </a:r>
            <a:r>
              <a:rPr lang="en"/>
              <a:t> +b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So y 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lang="en"/>
              <a:t>(W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) +b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lang="en"/>
              <a:t>W</a:t>
            </a:r>
            <a:r>
              <a:rPr baseline="30000" lang="en"/>
              <a:t>T</a:t>
            </a:r>
            <a:r>
              <a:rPr b="1" lang="en"/>
              <a:t>x </a:t>
            </a:r>
            <a:r>
              <a:rPr lang="en"/>
              <a:t>+</a:t>
            </a:r>
            <a:r>
              <a:rPr b="1" lang="en"/>
              <a:t> w</a:t>
            </a:r>
            <a:r>
              <a:rPr baseline="30000" lang="en"/>
              <a:t>T</a:t>
            </a:r>
            <a:r>
              <a:rPr b="1" lang="en"/>
              <a:t>c </a:t>
            </a:r>
            <a:r>
              <a:rPr lang="en"/>
              <a:t>+</a:t>
            </a:r>
            <a:r>
              <a:rPr b="1" lang="en"/>
              <a:t> </a:t>
            </a:r>
            <a:r>
              <a:rPr lang="en"/>
              <a:t>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>
                <a:solidFill>
                  <a:srgbClr val="980000"/>
                </a:solidFill>
              </a:rPr>
              <a:t>w’</a:t>
            </a:r>
            <a:r>
              <a:rPr baseline="30000" lang="en"/>
              <a:t>T</a:t>
            </a:r>
            <a:r>
              <a:rPr b="1" lang="en"/>
              <a:t>x </a:t>
            </a:r>
            <a:r>
              <a:rPr lang="en"/>
              <a:t>+</a:t>
            </a:r>
            <a:r>
              <a:rPr b="1" lang="en"/>
              <a:t> </a:t>
            </a:r>
            <a:r>
              <a:rPr lang="en">
                <a:solidFill>
                  <a:srgbClr val="980000"/>
                </a:solidFill>
              </a:rPr>
              <a:t>b</a:t>
            </a:r>
            <a:r>
              <a:rPr b="1" lang="en">
                <a:solidFill>
                  <a:srgbClr val="980000"/>
                </a:solidFill>
              </a:rPr>
              <a:t>’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3" name="Shape 913"/>
          <p:cNvSpPr/>
          <p:nvPr/>
        </p:nvSpPr>
        <p:spPr>
          <a:xfrm>
            <a:off x="316275" y="1841200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  <p:cxnSp>
        <p:nvCxnSpPr>
          <p:cNvPr id="914" name="Shape 914"/>
          <p:cNvCxnSpPr>
            <a:stCxn id="913" idx="2"/>
          </p:cNvCxnSpPr>
          <p:nvPr/>
        </p:nvCxnSpPr>
        <p:spPr>
          <a:xfrm flipH="1" rot="10800000">
            <a:off x="514125" y="2641300"/>
            <a:ext cx="7572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5" name="Shape 915"/>
          <p:cNvCxnSpPr>
            <a:stCxn id="913" idx="0"/>
          </p:cNvCxnSpPr>
          <p:nvPr/>
        </p:nvCxnSpPr>
        <p:spPr>
          <a:xfrm>
            <a:off x="514125" y="1841200"/>
            <a:ext cx="7980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6" name="Shape 916"/>
          <p:cNvSpPr txBox="1"/>
          <p:nvPr/>
        </p:nvSpPr>
        <p:spPr>
          <a:xfrm>
            <a:off x="2390450" y="208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917" name="Shape 917"/>
          <p:cNvSpPr/>
          <p:nvPr/>
        </p:nvSpPr>
        <p:spPr>
          <a:xfrm>
            <a:off x="1306125" y="1798825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</p:txBody>
      </p:sp>
      <p:cxnSp>
        <p:nvCxnSpPr>
          <p:cNvPr id="918" name="Shape 918"/>
          <p:cNvCxnSpPr>
            <a:endCxn id="916" idx="1"/>
          </p:cNvCxnSpPr>
          <p:nvPr/>
        </p:nvCxnSpPr>
        <p:spPr>
          <a:xfrm flipH="1" rot="10800000">
            <a:off x="1701950" y="22857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>
            <a:endCxn id="916" idx="1"/>
          </p:cNvCxnSpPr>
          <p:nvPr/>
        </p:nvCxnSpPr>
        <p:spPr>
          <a:xfrm>
            <a:off x="1701950" y="17988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0" name="Shape 920"/>
          <p:cNvSpPr txBox="1"/>
          <p:nvPr/>
        </p:nvSpPr>
        <p:spPr>
          <a:xfrm>
            <a:off x="799650" y="2097875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W,c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1854275" y="199075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w,b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sp>
        <p:nvSpPr>
          <p:cNvPr id="923" name="Shape 923"/>
          <p:cNvSpPr/>
          <p:nvPr/>
        </p:nvSpPr>
        <p:spPr>
          <a:xfrm>
            <a:off x="1999025" y="1513550"/>
            <a:ext cx="4080000" cy="21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deep linear model with any number of layers is just a linear model end-to-end.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 it will always produce the ½ constant prediction for any input </a:t>
            </a:r>
            <a:r>
              <a:rPr b="1" lang="en"/>
              <a:t>x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hidden layer- ReLu </a:t>
            </a:r>
          </a:p>
        </p:txBody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4259000" y="736300"/>
            <a:ext cx="42849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= g( 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b="1" lang="en"/>
              <a:t>h</a:t>
            </a:r>
            <a:r>
              <a:rPr lang="en"/>
              <a:t> +b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Try W= [1,1; 1,1] c=[0,-1]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w</a:t>
            </a:r>
            <a:r>
              <a:rPr lang="en"/>
              <a:t>=[1,-2]</a:t>
            </a:r>
            <a:r>
              <a:rPr baseline="30000" lang="en"/>
              <a:t>T</a:t>
            </a:r>
            <a:r>
              <a:rPr lang="en"/>
              <a:t> and b=0 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(0,0)</a:t>
            </a:r>
            <a:r>
              <a:rPr b="1" lang="en"/>
              <a:t> =</a:t>
            </a:r>
            <a:r>
              <a:rPr lang="en"/>
              <a:t>g([0,-1]</a:t>
            </a:r>
            <a:r>
              <a:rPr baseline="30000" lang="en"/>
              <a:t>T</a:t>
            </a:r>
            <a:r>
              <a:rPr lang="en"/>
              <a:t>)= [0,0]</a:t>
            </a:r>
            <a:r>
              <a:rPr baseline="30000" lang="en"/>
              <a:t>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y=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/>
          </a:p>
        </p:txBody>
      </p:sp>
      <p:sp>
        <p:nvSpPr>
          <p:cNvPr id="930" name="Shape 9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1" name="Shape 931"/>
          <p:cNvSpPr/>
          <p:nvPr/>
        </p:nvSpPr>
        <p:spPr>
          <a:xfrm>
            <a:off x="316275" y="1841200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  <p:cxnSp>
        <p:nvCxnSpPr>
          <p:cNvPr id="932" name="Shape 932"/>
          <p:cNvCxnSpPr>
            <a:stCxn id="931" idx="2"/>
          </p:cNvCxnSpPr>
          <p:nvPr/>
        </p:nvCxnSpPr>
        <p:spPr>
          <a:xfrm flipH="1" rot="10800000">
            <a:off x="514125" y="2641300"/>
            <a:ext cx="7572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3" name="Shape 933"/>
          <p:cNvCxnSpPr>
            <a:stCxn id="931" idx="0"/>
          </p:cNvCxnSpPr>
          <p:nvPr/>
        </p:nvCxnSpPr>
        <p:spPr>
          <a:xfrm>
            <a:off x="514125" y="1841200"/>
            <a:ext cx="7980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4" name="Shape 934"/>
          <p:cNvSpPr txBox="1"/>
          <p:nvPr/>
        </p:nvSpPr>
        <p:spPr>
          <a:xfrm>
            <a:off x="2390450" y="208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935" name="Shape 935"/>
          <p:cNvSpPr/>
          <p:nvPr/>
        </p:nvSpPr>
        <p:spPr>
          <a:xfrm>
            <a:off x="1306125" y="1798825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</p:txBody>
      </p:sp>
      <p:cxnSp>
        <p:nvCxnSpPr>
          <p:cNvPr id="936" name="Shape 936"/>
          <p:cNvCxnSpPr>
            <a:endCxn id="934" idx="1"/>
          </p:cNvCxnSpPr>
          <p:nvPr/>
        </p:nvCxnSpPr>
        <p:spPr>
          <a:xfrm flipH="1" rot="10800000">
            <a:off x="1701950" y="22857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7" name="Shape 937"/>
          <p:cNvCxnSpPr>
            <a:endCxn id="934" idx="1"/>
          </p:cNvCxnSpPr>
          <p:nvPr/>
        </p:nvCxnSpPr>
        <p:spPr>
          <a:xfrm>
            <a:off x="1701950" y="17988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8" name="Shape 938"/>
          <p:cNvSpPr txBox="1"/>
          <p:nvPr/>
        </p:nvSpPr>
        <p:spPr>
          <a:xfrm>
            <a:off x="799650" y="2097875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W,c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1854275" y="199075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w,b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cxnSp>
        <p:nvCxnSpPr>
          <p:cNvPr id="941" name="Shape 941"/>
          <p:cNvCxnSpPr/>
          <p:nvPr/>
        </p:nvCxnSpPr>
        <p:spPr>
          <a:xfrm flipH="1" rot="10800000">
            <a:off x="1045675" y="2723300"/>
            <a:ext cx="215400" cy="92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2" name="Shape 942"/>
          <p:cNvSpPr txBox="1"/>
          <p:nvPr/>
        </p:nvSpPr>
        <p:spPr>
          <a:xfrm>
            <a:off x="594625" y="3604775"/>
            <a:ext cx="1896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g(z) = max ( z, 0)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Relu Link function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hidden layer- ReLu </a:t>
            </a:r>
          </a:p>
        </p:txBody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4259000" y="736300"/>
            <a:ext cx="42849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= g( W</a:t>
            </a:r>
            <a:r>
              <a:rPr baseline="30000" lang="en"/>
              <a:t>T</a:t>
            </a:r>
            <a:r>
              <a:rPr b="1" lang="en"/>
              <a:t>x</a:t>
            </a:r>
            <a:r>
              <a:rPr lang="en"/>
              <a:t> + </a:t>
            </a:r>
            <a:r>
              <a:rPr b="1" lang="en"/>
              <a:t>c</a:t>
            </a:r>
            <a:r>
              <a:rPr lang="en"/>
              <a:t> 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y= </a:t>
            </a:r>
            <a:r>
              <a:rPr b="1" lang="en"/>
              <a:t>w</a:t>
            </a:r>
            <a:r>
              <a:rPr baseline="30000" lang="en"/>
              <a:t>T</a:t>
            </a:r>
            <a:r>
              <a:rPr b="1" lang="en"/>
              <a:t>h</a:t>
            </a:r>
            <a:r>
              <a:rPr lang="en"/>
              <a:t> +b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Try W= [1,1; 1,1] c=[0,-1]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w</a:t>
            </a:r>
            <a:r>
              <a:rPr lang="en"/>
              <a:t>=[1,-2]</a:t>
            </a:r>
            <a:r>
              <a:rPr baseline="30000" lang="en"/>
              <a:t>T</a:t>
            </a:r>
            <a:r>
              <a:rPr lang="en"/>
              <a:t> and b=0 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h</a:t>
            </a:r>
            <a:r>
              <a:rPr lang="en"/>
              <a:t>(0,1)</a:t>
            </a:r>
            <a:r>
              <a:rPr b="1" lang="en"/>
              <a:t> =</a:t>
            </a:r>
            <a:r>
              <a:rPr lang="en"/>
              <a:t>g([1,0]</a:t>
            </a:r>
            <a:r>
              <a:rPr baseline="30000" lang="en"/>
              <a:t>T</a:t>
            </a:r>
            <a:r>
              <a:rPr lang="en"/>
              <a:t>)= [1,0]</a:t>
            </a:r>
            <a:r>
              <a:rPr baseline="30000" lang="en"/>
              <a:t>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f(0,1)= 1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980000"/>
                </a:solidFill>
              </a:rPr>
              <a:t>It has learned correctly all 4 inputs!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aseline="30000"/>
          </a:p>
        </p:txBody>
      </p:sp>
      <p:sp>
        <p:nvSpPr>
          <p:cNvPr id="949" name="Shape 9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50" name="Shape 950"/>
          <p:cNvSpPr/>
          <p:nvPr/>
        </p:nvSpPr>
        <p:spPr>
          <a:xfrm>
            <a:off x="316275" y="1841200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</p:txBody>
      </p:sp>
      <p:cxnSp>
        <p:nvCxnSpPr>
          <p:cNvPr id="951" name="Shape 951"/>
          <p:cNvCxnSpPr>
            <a:stCxn id="950" idx="2"/>
          </p:cNvCxnSpPr>
          <p:nvPr/>
        </p:nvCxnSpPr>
        <p:spPr>
          <a:xfrm flipH="1" rot="10800000">
            <a:off x="514125" y="2641300"/>
            <a:ext cx="757200" cy="1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2" name="Shape 952"/>
          <p:cNvCxnSpPr>
            <a:stCxn id="950" idx="0"/>
          </p:cNvCxnSpPr>
          <p:nvPr/>
        </p:nvCxnSpPr>
        <p:spPr>
          <a:xfrm>
            <a:off x="514125" y="1841200"/>
            <a:ext cx="7980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3" name="Shape 953"/>
          <p:cNvSpPr txBox="1"/>
          <p:nvPr/>
        </p:nvSpPr>
        <p:spPr>
          <a:xfrm>
            <a:off x="2390450" y="20889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954" name="Shape 954"/>
          <p:cNvSpPr/>
          <p:nvPr/>
        </p:nvSpPr>
        <p:spPr>
          <a:xfrm>
            <a:off x="1306125" y="1798825"/>
            <a:ext cx="395700" cy="97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</p:txBody>
      </p:sp>
      <p:cxnSp>
        <p:nvCxnSpPr>
          <p:cNvPr id="955" name="Shape 955"/>
          <p:cNvCxnSpPr>
            <a:endCxn id="953" idx="1"/>
          </p:cNvCxnSpPr>
          <p:nvPr/>
        </p:nvCxnSpPr>
        <p:spPr>
          <a:xfrm flipH="1" rot="10800000">
            <a:off x="1701950" y="22857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6" name="Shape 956"/>
          <p:cNvCxnSpPr>
            <a:endCxn id="953" idx="1"/>
          </p:cNvCxnSpPr>
          <p:nvPr/>
        </p:nvCxnSpPr>
        <p:spPr>
          <a:xfrm>
            <a:off x="1701950" y="1798825"/>
            <a:ext cx="68850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7" name="Shape 957"/>
          <p:cNvSpPr txBox="1"/>
          <p:nvPr/>
        </p:nvSpPr>
        <p:spPr>
          <a:xfrm>
            <a:off x="799650" y="2097875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W,c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1854275" y="199075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w,b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92325" y="4276675"/>
            <a:ext cx="50334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 example from Ch6 GoodFellow et al. Book </a:t>
            </a:r>
          </a:p>
        </p:txBody>
      </p:sp>
      <p:cxnSp>
        <p:nvCxnSpPr>
          <p:cNvPr id="960" name="Shape 960"/>
          <p:cNvCxnSpPr/>
          <p:nvPr/>
        </p:nvCxnSpPr>
        <p:spPr>
          <a:xfrm flipH="1" rot="10800000">
            <a:off x="1045675" y="2723300"/>
            <a:ext cx="215400" cy="92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1" name="Shape 961"/>
          <p:cNvSpPr txBox="1"/>
          <p:nvPr/>
        </p:nvSpPr>
        <p:spPr>
          <a:xfrm>
            <a:off x="594625" y="3604775"/>
            <a:ext cx="1896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 = max ( z, 0)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Relu Link function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</a:t>
            </a: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036775"/>
            <a:ext cx="8367300" cy="10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Discriminators</a:t>
            </a:r>
            <a:r>
              <a:rPr lang="en"/>
              <a:t>: Feed-forward neural nets for multi-label classification tasks. (e.g. Inception V3).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Generator models</a:t>
            </a:r>
            <a:r>
              <a:rPr lang="en"/>
              <a:t>: Can be trained without labels. Learn to dream up of data that looks realistic. (e.g. VAEs and GANs)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RNNs:</a:t>
            </a:r>
            <a:r>
              <a:rPr lang="en"/>
              <a:t> Recurrent architectures used for time-series and other sequential data. Can be used for generation or discrimination.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type="title"/>
          </p:nvPr>
        </p:nvSpPr>
        <p:spPr>
          <a:xfrm>
            <a:off x="311700" y="125960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Adversarial Examples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(not adversarial Training, yet)</a:t>
            </a:r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adversarial examples</a:t>
            </a:r>
          </a:p>
        </p:txBody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138175" y="1093850"/>
            <a:ext cx="70131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Think of the discriminator as describing a distribution in 12000 dimensions</a:t>
            </a:r>
          </a:p>
        </p:txBody>
      </p:sp>
      <p:sp>
        <p:nvSpPr>
          <p:cNvPr id="974" name="Shape 9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75" name="Shape 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800" y="2184550"/>
            <a:ext cx="61341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12" y="238125"/>
            <a:ext cx="528637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adversarial examples</a:t>
            </a:r>
          </a:p>
        </p:txBody>
      </p:sp>
      <p:sp>
        <p:nvSpPr>
          <p:cNvPr id="987" name="Shape 9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88" name="Shape 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25" y="1357800"/>
            <a:ext cx="51339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5899575" y="1542775"/>
            <a:ext cx="25728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P(cat) = 0.001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adversarial examples</a:t>
            </a:r>
          </a:p>
        </p:txBody>
      </p:sp>
      <p:sp>
        <p:nvSpPr>
          <p:cNvPr id="995" name="Shape 99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25" y="1357800"/>
            <a:ext cx="51339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/>
        </p:nvSpPr>
        <p:spPr>
          <a:xfrm>
            <a:off x="5899575" y="1542775"/>
            <a:ext cx="25728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P(cat) = </a:t>
            </a:r>
            <a:r>
              <a:rPr b="1" lang="en"/>
              <a:t>0.978  !</a:t>
            </a:r>
          </a:p>
        </p:txBody>
      </p:sp>
      <p:pic>
        <p:nvPicPr>
          <p:cNvPr id="998" name="Shape 9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25" y="1730525"/>
            <a:ext cx="12096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Word2Vec and Word embeddings</a:t>
            </a:r>
          </a:p>
        </p:txBody>
      </p:sp>
      <p:sp>
        <p:nvSpPr>
          <p:cNvPr id="1004" name="Shape 100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 Dimakis @AlexGDimakis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Nikolaos Vasiloglou @vasiloglou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type="title"/>
          </p:nvPr>
        </p:nvSpPr>
        <p:spPr>
          <a:xfrm>
            <a:off x="254425" y="1120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4173150" y="913025"/>
            <a:ext cx="48387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`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For a successful technology, reality must take precedence over public relations, since nature cannot be fooled..</a:t>
            </a:r>
            <a:r>
              <a:rPr lang="en" sz="1400"/>
              <a:t>’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`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.. since nature </a:t>
            </a:r>
            <a:r>
              <a:rPr lang="en" sz="1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*****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be fooled..</a:t>
            </a:r>
            <a:r>
              <a:rPr lang="en" sz="1400"/>
              <a:t>’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012" name="Shape 10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3" name="Shape 1013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Y</a:t>
            </a:r>
          </a:p>
        </p:txBody>
      </p:sp>
      <p:cxnSp>
        <p:nvCxnSpPr>
          <p:cNvPr id="1014" name="Shape 1014"/>
          <p:cNvCxnSpPr>
            <a:stCxn id="1013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5" name="Shape 1015"/>
          <p:cNvCxnSpPr>
            <a:stCxn id="1013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6" name="Shape 1016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017" name="Shape 1017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018" name="Shape 1018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9" name="Shape 1019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0" name="Shape 1020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022" name="Shape 1022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1023" name="Shape 1023"/>
          <p:cNvCxnSpPr/>
          <p:nvPr/>
        </p:nvCxnSpPr>
        <p:spPr>
          <a:xfrm rot="10800000">
            <a:off x="6007225" y="1708375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4" name="Shape 1024"/>
          <p:cNvSpPr txBox="1"/>
          <p:nvPr/>
        </p:nvSpPr>
        <p:spPr>
          <a:xfrm>
            <a:off x="5371650" y="2580850"/>
            <a:ext cx="1527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word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4242500" y="2097875"/>
            <a:ext cx="118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cxnSp>
        <p:nvCxnSpPr>
          <p:cNvPr id="1026" name="Shape 1026"/>
          <p:cNvCxnSpPr/>
          <p:nvPr/>
        </p:nvCxnSpPr>
        <p:spPr>
          <a:xfrm flipH="1" rot="10800000">
            <a:off x="4744975" y="1667200"/>
            <a:ext cx="46260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7" name="Shape 1027"/>
          <p:cNvSpPr txBox="1"/>
          <p:nvPr/>
        </p:nvSpPr>
        <p:spPr>
          <a:xfrm>
            <a:off x="311700" y="41481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4235925" y="1342500"/>
            <a:ext cx="43752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Each row of W is a vector representation of a word </a:t>
            </a:r>
            <a:r>
              <a:rPr b="1" lang="en"/>
              <a:t>v</a:t>
            </a:r>
            <a:r>
              <a:rPr baseline="-25000" lang="en"/>
              <a:t>p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Score for next word =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baseline="30000" lang="en"/>
              <a:t>T</a:t>
            </a:r>
            <a:r>
              <a:rPr lang="en"/>
              <a:t> </a:t>
            </a:r>
            <a:r>
              <a:rPr b="1" lang="en"/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lang="en"/>
              <a:t> is the jth column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 W’ </a:t>
            </a:r>
          </a:p>
        </p:txBody>
      </p:sp>
      <p:sp>
        <p:nvSpPr>
          <p:cNvPr id="1034" name="Shape 10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5" name="Shape 1035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Y</a:t>
            </a:r>
          </a:p>
        </p:txBody>
      </p:sp>
      <p:cxnSp>
        <p:nvCxnSpPr>
          <p:cNvPr id="1036" name="Shape 1036"/>
          <p:cNvCxnSpPr>
            <a:stCxn id="1035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7" name="Shape 1037"/>
          <p:cNvCxnSpPr>
            <a:stCxn id="1035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8" name="Shape 1038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039" name="Shape 1039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0" name="Shape 1040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1" name="Shape 1041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044" name="Shape 1044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4235925" y="1342500"/>
            <a:ext cx="47853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Each row of W is a vector representation of a word </a:t>
            </a:r>
            <a:r>
              <a:rPr b="1" lang="en"/>
              <a:t>v</a:t>
            </a:r>
            <a:r>
              <a:rPr baseline="-25000" lang="en"/>
              <a:t>p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Score for next word =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baseline="30000" lang="en"/>
              <a:t>T</a:t>
            </a:r>
            <a:r>
              <a:rPr lang="en"/>
              <a:t> </a:t>
            </a:r>
            <a:r>
              <a:rPr b="1" lang="en"/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lang="en"/>
              <a:t> is the jth column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of W’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Then us softmax to obtain the posterior distribution on words:</a:t>
            </a:r>
          </a:p>
        </p:txBody>
      </p:sp>
      <p:sp>
        <p:nvSpPr>
          <p:cNvPr id="1051" name="Shape 10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52" name="Shape 1052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v</a:t>
            </a:r>
          </a:p>
        </p:txBody>
      </p:sp>
      <p:cxnSp>
        <p:nvCxnSpPr>
          <p:cNvPr id="1053" name="Shape 1053"/>
          <p:cNvCxnSpPr>
            <a:stCxn id="1052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4" name="Shape 1054"/>
          <p:cNvCxnSpPr>
            <a:stCxn id="1052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5" name="Shape 1055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056" name="Shape 1056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057" name="Shape 1057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8" name="Shape 1058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9" name="Shape 1059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061" name="Shape 1061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1062" name="Shape 1062"/>
          <p:cNvCxnSpPr/>
          <p:nvPr/>
        </p:nvCxnSpPr>
        <p:spPr>
          <a:xfrm flipH="1" rot="10800000">
            <a:off x="2811825" y="2938450"/>
            <a:ext cx="386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/>
          <p:nvPr/>
        </p:nvSpPr>
        <p:spPr>
          <a:xfrm>
            <a:off x="3194775" y="18343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baseline="-25000" lang="en"/>
              <a:t>V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4235925" y="1342500"/>
            <a:ext cx="47853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each word we have </a:t>
            </a:r>
            <a:r>
              <a:rPr b="1" lang="en"/>
              <a:t>v</a:t>
            </a:r>
            <a:r>
              <a:rPr baseline="-25000" lang="en"/>
              <a:t>i </a:t>
            </a:r>
            <a:r>
              <a:rPr lang="en"/>
              <a:t>and</a:t>
            </a:r>
            <a:r>
              <a:rPr baseline="-25000" lang="en"/>
              <a:t> </a:t>
            </a:r>
            <a:r>
              <a:rPr b="1" lang="en"/>
              <a:t>u</a:t>
            </a:r>
            <a:r>
              <a:rPr baseline="-25000" lang="en"/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2" name="Shape 1072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v</a:t>
            </a:r>
          </a:p>
        </p:txBody>
      </p:sp>
      <p:cxnSp>
        <p:nvCxnSpPr>
          <p:cNvPr id="1073" name="Shape 1073"/>
          <p:cNvCxnSpPr>
            <a:stCxn id="1072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4" name="Shape 1074"/>
          <p:cNvCxnSpPr>
            <a:stCxn id="1072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5" name="Shape 1075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076" name="Shape 1076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077" name="Shape 1077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8" name="Shape 1078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9" name="Shape 1079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081" name="Shape 1081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1082" name="Shape 1082"/>
          <p:cNvCxnSpPr/>
          <p:nvPr/>
        </p:nvCxnSpPr>
        <p:spPr>
          <a:xfrm flipH="1" rot="10800000">
            <a:off x="2811825" y="2938450"/>
            <a:ext cx="386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3" name="Shape 1083"/>
          <p:cNvSpPr/>
          <p:nvPr/>
        </p:nvSpPr>
        <p:spPr>
          <a:xfrm>
            <a:off x="3194775" y="18343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baseline="-25000" lang="en"/>
              <a:t>V</a:t>
            </a:r>
          </a:p>
        </p:txBody>
      </p:sp>
      <p:pic>
        <p:nvPicPr>
          <p:cNvPr id="1084" name="Shape 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375" y="2742575"/>
            <a:ext cx="4351948" cy="11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Shape 1085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Discriminators 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" name="Shape 127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>
            <a:endCxn id="127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" name="Shape 130"/>
          <p:cNvCxnSpPr>
            <a:endCxn id="127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147700" y="1277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word2vec </a:t>
            </a:r>
          </a:p>
        </p:txBody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453250" y="2327750"/>
            <a:ext cx="6035699" cy="18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 each word, its embedding captures the semantic geometry of the trained corpus.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u[ `Man’] is similar to u[‘suspect’]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(trained on news)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93" name="Shape 1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5" y="979350"/>
            <a:ext cx="4351948" cy="11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>
            <p:ph type="title"/>
          </p:nvPr>
        </p:nvSpPr>
        <p:spPr>
          <a:xfrm>
            <a:off x="147700" y="1277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word2vec </a:t>
            </a:r>
          </a:p>
        </p:txBody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473725" y="1528150"/>
            <a:ext cx="6035699" cy="18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w.most_similar('man')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[(u'woman', 0.7664012312889099),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(u'boy', 0.6824870705604553),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(u'teenager', 0.6586930751800537),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(u'teenage_girl', 0.6147903203964233),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(u'girl', 0.5921714305877686),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(u'suspected_purse_snatcher', 0.571636438369751),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(u'robber', 0.5585119724273682),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(u'Robbery_suspect', 0.5584409832954407),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(u'teen_ager', 0.5549197196960449),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(u'men', 0.5489763021469116)]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0" name="Shape 1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01" name="Shape 1101"/>
          <p:cNvSpPr txBox="1"/>
          <p:nvPr/>
        </p:nvSpPr>
        <p:spPr>
          <a:xfrm>
            <a:off x="297325" y="928750"/>
            <a:ext cx="811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Demo requires installing gensim and downloading  </a:t>
            </a:r>
            <a:r>
              <a:rPr lang="en" sz="1100"/>
              <a:t>GoogleNews-vectors-negative300.bin.gz pre-trained word2vec from https://code.google.com/p/word2vec/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ctrTitle"/>
          </p:nvPr>
        </p:nvSpPr>
        <p:spPr>
          <a:xfrm>
            <a:off x="311700" y="392150"/>
            <a:ext cx="8520600" cy="246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4800"/>
              <a:t>Using Transfer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and Interpretability </a:t>
            </a:r>
          </a:p>
        </p:txBody>
      </p:sp>
      <p:sp>
        <p:nvSpPr>
          <p:cNvPr id="1107" name="Shape 110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Dimakis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Nikolaos 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1114" name="Shape 11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15" name="Shape 1115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17" name="Shape 1117"/>
          <p:cNvCxnSpPr>
            <a:stCxn id="1115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8" name="Shape 1118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9" name="Shape 1119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20" name="Shape 1120"/>
          <p:cNvCxnSpPr>
            <a:endCxn id="1119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1" name="Shape 1121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2" name="Shape 1122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3" name="Shape 1123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4" name="Shape 1124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25" name="Shape 1125"/>
          <p:cNvCxnSpPr>
            <a:endCxn id="1124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6" name="Shape 1126"/>
          <p:cNvCxnSpPr>
            <a:endCxn id="1124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7" name="Shape 1127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8" name="Shape 1128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1129" name="Shape 1129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1132" name="Shape 1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Shape 1133"/>
          <p:cNvCxnSpPr>
            <a:endCxn id="1115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4" name="Shape 1134"/>
          <p:cNvCxnSpPr>
            <a:endCxn id="1115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5" name="Shape 1135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1141" name="Shape 11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2" name="Shape 1142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4" name="Shape 1144"/>
          <p:cNvCxnSpPr>
            <a:stCxn id="1142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5" name="Shape 1145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6" name="Shape 1146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7" name="Shape 1147"/>
          <p:cNvCxnSpPr>
            <a:endCxn id="1146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8" name="Shape 1148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9" name="Shape 1149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0" name="Shape 1150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1" name="Shape 1151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2" name="Shape 1152"/>
          <p:cNvCxnSpPr>
            <a:endCxn id="1151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3" name="Shape 1153"/>
          <p:cNvCxnSpPr>
            <a:endCxn id="1151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4" name="Shape 1154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5" name="Shape 1155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1157" name="Shape 1157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1159" name="Shape 1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Shape 1160"/>
          <p:cNvCxnSpPr>
            <a:endCxn id="1142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1" name="Shape 1161"/>
          <p:cNvCxnSpPr>
            <a:endCxn id="1142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2" name="Shape 1162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1163" name="Shape 1163"/>
          <p:cNvSpPr/>
          <p:nvPr/>
        </p:nvSpPr>
        <p:spPr>
          <a:xfrm>
            <a:off x="1519700" y="1270075"/>
            <a:ext cx="4816200" cy="27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Trained on ImageNet.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 recognize 1000 Class labels.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Trained on Millions of images,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Often better than typical human performance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1170" name="Shape 11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1" name="Shape 1171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73" name="Shape 1173"/>
          <p:cNvCxnSpPr>
            <a:stCxn id="1171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4" name="Shape 1174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5" name="Shape 1175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76" name="Shape 1176"/>
          <p:cNvCxnSpPr>
            <a:endCxn id="1175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7" name="Shape 1177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8" name="Shape 1178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9" name="Shape 1179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81" name="Shape 1181"/>
          <p:cNvCxnSpPr>
            <a:endCxn id="1180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2" name="Shape 1182"/>
          <p:cNvCxnSpPr>
            <a:endCxn id="1180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3" name="Shape 1183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4" name="Shape 1184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1186" name="Shape 1186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9" name="Shape 1189"/>
          <p:cNvCxnSpPr>
            <a:endCxn id="1171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0" name="Shape 1190"/>
          <p:cNvCxnSpPr>
            <a:endCxn id="1171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1" name="Shape 1191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1198" name="Shape 11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99" name="Shape 1199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0" name="Shape 1200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1" name="Shape 1201"/>
          <p:cNvCxnSpPr>
            <a:stCxn id="1199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2" name="Shape 1202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3" name="Shape 1203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4" name="Shape 1204"/>
          <p:cNvCxnSpPr>
            <a:endCxn id="1203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5" name="Shape 1205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6" name="Shape 1206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7" name="Shape 1207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9" name="Shape 1209"/>
          <p:cNvCxnSpPr>
            <a:endCxn id="1208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0" name="Shape 1210"/>
          <p:cNvCxnSpPr>
            <a:endCxn id="1208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1" name="Shape 1211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2" name="Shape 1212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1215" name="Shape 1215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1216" name="Shape 1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7" name="Shape 1217"/>
          <p:cNvCxnSpPr>
            <a:endCxn id="1199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8" name="Shape 1218"/>
          <p:cNvCxnSpPr>
            <a:endCxn id="1199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9" name="Shape 1219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1220" name="Shape 1220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1227" name="Shape 12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28" name="Shape 1228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9" name="Shape 1229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0" name="Shape 1230"/>
          <p:cNvCxnSpPr>
            <a:stCxn id="1228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1" name="Shape 1231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3" name="Shape 1233"/>
          <p:cNvCxnSpPr>
            <a:endCxn id="1232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4" name="Shape 1234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5" name="Shape 1235"/>
          <p:cNvCxnSpPr>
            <a:endCxn id="1236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7" name="Shape 1237"/>
          <p:cNvCxnSpPr>
            <a:endCxn id="1236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38" name="Shape 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9" name="Shape 1239"/>
          <p:cNvCxnSpPr>
            <a:endCxn id="1228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0" name="Shape 1240"/>
          <p:cNvCxnSpPr>
            <a:endCxn id="1228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1" name="Shape 1241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242" name="Shape 1242"/>
          <p:cNvCxnSpPr/>
          <p:nvPr/>
        </p:nvCxnSpPr>
        <p:spPr>
          <a:xfrm>
            <a:off x="4732750" y="21553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3" name="Shape 1243"/>
          <p:cNvCxnSpPr/>
          <p:nvPr/>
        </p:nvCxnSpPr>
        <p:spPr>
          <a:xfrm>
            <a:off x="4758550" y="24992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4" name="Shape 1244"/>
          <p:cNvCxnSpPr/>
          <p:nvPr/>
        </p:nvCxnSpPr>
        <p:spPr>
          <a:xfrm>
            <a:off x="4732750" y="281527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5" name="Shape 1245"/>
          <p:cNvSpPr txBox="1"/>
          <p:nvPr/>
        </p:nvSpPr>
        <p:spPr>
          <a:xfrm>
            <a:off x="5354675" y="1761050"/>
            <a:ext cx="29925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Excellent image features.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Train a logistic regression on your problem.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Or an XGBoost classifier or any other model inside or outside TF.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</p:txBody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``</a:t>
            </a:r>
            <a:r>
              <a:rPr lang="en"/>
              <a:t>Why Should I Trust You?” Explaining the Predictions of Any Classifier.’’. Ribeiro et al. KDD 2016.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``Streaming Weak Submodularity: Interpreting Neural Networks on the fly.’’. (my group- uploaded on drive)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Problem: Given a black box model: ask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did it give this label for this input.    </a:t>
            </a:r>
          </a:p>
        </p:txBody>
      </p:sp>
      <p:sp>
        <p:nvSpPr>
          <p:cNvPr id="1252" name="Shape 12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75" y="1858349"/>
            <a:ext cx="4209625" cy="2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Discriminators 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7" name="Shape 137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9" name="Shape 139"/>
          <p:cNvCxnSpPr>
            <a:stCxn id="137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" name="Shape 140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" name="Shape 141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2" name="Shape 142"/>
          <p:cNvCxnSpPr>
            <a:endCxn id="141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3" name="Shape 143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" name="Shape 145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6" name="Shape 146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7" name="Shape 147"/>
          <p:cNvCxnSpPr>
            <a:endCxn id="146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>
            <a:endCxn id="146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9" name="Shape 149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" name="Shape 150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>
            <a:endCxn id="137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>
            <a:endCxn id="137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7" name="Shape 157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Was just checking if the code had comments.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idea:</a:t>
            </a:r>
          </a:p>
        </p:txBody>
      </p:sp>
      <p:sp>
        <p:nvSpPr>
          <p:cNvPr id="1280" name="Shape 12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81" name="Shape 1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5" y="1283800"/>
            <a:ext cx="2929900" cy="24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Shape 1282"/>
          <p:cNvSpPr txBox="1"/>
          <p:nvPr>
            <p:ph idx="1" type="body"/>
          </p:nvPr>
        </p:nvSpPr>
        <p:spPr>
          <a:xfrm>
            <a:off x="4449900" y="923400"/>
            <a:ext cx="4317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Segment image into regions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Feed subsets of the regions in the black box.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Black out the rest image.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which 3 regions maximize the likelihood of ‘Rose’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469004" y="1053694"/>
            <a:ext cx="2029700" cy="1559150"/>
          </a:xfrm>
          <a:custGeom>
            <a:pathLst>
              <a:path extrusionOk="0" h="62366" w="81188">
                <a:moveTo>
                  <a:pt x="13050" y="58105"/>
                </a:moveTo>
                <a:cubicBezTo>
                  <a:pt x="18259" y="58105"/>
                  <a:pt x="22307" y="52970"/>
                  <a:pt x="27416" y="51949"/>
                </a:cubicBezTo>
                <a:cubicBezTo>
                  <a:pt x="33287" y="50774"/>
                  <a:pt x="39384" y="52462"/>
                  <a:pt x="45373" y="52462"/>
                </a:cubicBezTo>
                <a:cubicBezTo>
                  <a:pt x="49001" y="52462"/>
                  <a:pt x="52547" y="50471"/>
                  <a:pt x="56148" y="50922"/>
                </a:cubicBezTo>
                <a:cubicBezTo>
                  <a:pt x="61309" y="51567"/>
                  <a:pt x="63273" y="58576"/>
                  <a:pt x="67435" y="61697"/>
                </a:cubicBezTo>
                <a:cubicBezTo>
                  <a:pt x="69527" y="63266"/>
                  <a:pt x="72954" y="61609"/>
                  <a:pt x="75131" y="60158"/>
                </a:cubicBezTo>
                <a:cubicBezTo>
                  <a:pt x="79317" y="57365"/>
                  <a:pt x="71474" y="50192"/>
                  <a:pt x="72566" y="45279"/>
                </a:cubicBezTo>
                <a:cubicBezTo>
                  <a:pt x="73545" y="40871"/>
                  <a:pt x="80032" y="38957"/>
                  <a:pt x="80775" y="34504"/>
                </a:cubicBezTo>
                <a:cubicBezTo>
                  <a:pt x="81861" y="27985"/>
                  <a:pt x="80850" y="20505"/>
                  <a:pt x="77184" y="15008"/>
                </a:cubicBezTo>
                <a:cubicBezTo>
                  <a:pt x="70380" y="4807"/>
                  <a:pt x="55575" y="1064"/>
                  <a:pt x="43321" y="642"/>
                </a:cubicBezTo>
                <a:cubicBezTo>
                  <a:pt x="35088" y="358"/>
                  <a:pt x="25865" y="-1359"/>
                  <a:pt x="18694" y="2694"/>
                </a:cubicBezTo>
                <a:cubicBezTo>
                  <a:pt x="10113" y="7543"/>
                  <a:pt x="1116" y="15966"/>
                  <a:pt x="223" y="25782"/>
                </a:cubicBezTo>
                <a:cubicBezTo>
                  <a:pt x="-653" y="35407"/>
                  <a:pt x="1917" y="45714"/>
                  <a:pt x="6893" y="54001"/>
                </a:cubicBezTo>
                <a:cubicBezTo>
                  <a:pt x="7773" y="55467"/>
                  <a:pt x="10233" y="55549"/>
                  <a:pt x="10998" y="570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84" name="Shape 1284"/>
          <p:cNvSpPr txBox="1"/>
          <p:nvPr/>
        </p:nvSpPr>
        <p:spPr>
          <a:xfrm>
            <a:off x="1836575" y="8221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R1</a:t>
            </a:r>
          </a:p>
        </p:txBody>
      </p:sp>
      <p:sp>
        <p:nvSpPr>
          <p:cNvPr id="1285" name="Shape 1285"/>
          <p:cNvSpPr/>
          <p:nvPr/>
        </p:nvSpPr>
        <p:spPr>
          <a:xfrm>
            <a:off x="2324084" y="1160297"/>
            <a:ext cx="1296200" cy="1679525"/>
          </a:xfrm>
          <a:custGeom>
            <a:pathLst>
              <a:path extrusionOk="0" h="67181" w="51848">
                <a:moveTo>
                  <a:pt x="8111" y="2535"/>
                </a:moveTo>
                <a:cubicBezTo>
                  <a:pt x="8111" y="9213"/>
                  <a:pt x="11248" y="16208"/>
                  <a:pt x="9137" y="22544"/>
                </a:cubicBezTo>
                <a:cubicBezTo>
                  <a:pt x="5569" y="33247"/>
                  <a:pt x="-2638" y="44677"/>
                  <a:pt x="928" y="55381"/>
                </a:cubicBezTo>
                <a:cubicBezTo>
                  <a:pt x="2839" y="61117"/>
                  <a:pt x="10823" y="63435"/>
                  <a:pt x="16833" y="64103"/>
                </a:cubicBezTo>
                <a:cubicBezTo>
                  <a:pt x="19100" y="64354"/>
                  <a:pt x="21677" y="61194"/>
                  <a:pt x="23503" y="62564"/>
                </a:cubicBezTo>
                <a:cubicBezTo>
                  <a:pt x="24911" y="63620"/>
                  <a:pt x="24308" y="67181"/>
                  <a:pt x="26069" y="67181"/>
                </a:cubicBezTo>
                <a:cubicBezTo>
                  <a:pt x="29094" y="67181"/>
                  <a:pt x="32225" y="63536"/>
                  <a:pt x="32225" y="60511"/>
                </a:cubicBezTo>
                <a:cubicBezTo>
                  <a:pt x="32225" y="58347"/>
                  <a:pt x="29369" y="56362"/>
                  <a:pt x="30173" y="54354"/>
                </a:cubicBezTo>
                <a:cubicBezTo>
                  <a:pt x="31888" y="50063"/>
                  <a:pt x="40041" y="50163"/>
                  <a:pt x="40948" y="45632"/>
                </a:cubicBezTo>
                <a:cubicBezTo>
                  <a:pt x="41350" y="43619"/>
                  <a:pt x="41446" y="41465"/>
                  <a:pt x="40948" y="39475"/>
                </a:cubicBezTo>
                <a:cubicBezTo>
                  <a:pt x="40330" y="37008"/>
                  <a:pt x="33609" y="35093"/>
                  <a:pt x="35817" y="33832"/>
                </a:cubicBezTo>
                <a:cubicBezTo>
                  <a:pt x="40372" y="31229"/>
                  <a:pt x="48349" y="33393"/>
                  <a:pt x="50696" y="28701"/>
                </a:cubicBezTo>
                <a:cubicBezTo>
                  <a:pt x="52766" y="24559"/>
                  <a:pt x="51673" y="19022"/>
                  <a:pt x="49670" y="14848"/>
                </a:cubicBezTo>
                <a:cubicBezTo>
                  <a:pt x="45747" y="6676"/>
                  <a:pt x="35100" y="3580"/>
                  <a:pt x="26582" y="482"/>
                </a:cubicBezTo>
                <a:cubicBezTo>
                  <a:pt x="21280" y="-1446"/>
                  <a:pt x="15805" y="4587"/>
                  <a:pt x="10164" y="458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286" name="Shape 1286"/>
          <p:cNvSpPr txBox="1"/>
          <p:nvPr/>
        </p:nvSpPr>
        <p:spPr>
          <a:xfrm>
            <a:off x="3297300" y="10537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R2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1292" name="Shape 12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93" name="Shape 1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00" y="505800"/>
            <a:ext cx="280256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1299" name="Shape 12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0" name="Shape 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550" y="598350"/>
            <a:ext cx="2965219" cy="37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1306" name="Shape 1306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1313" name="Shape 1313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" name="Shape 13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(e.g. Loan applications, Employment, News, ?)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Discrimination and Fairness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(e.g. Loan applications, Employment, News, ?) Very interesting complex topic: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http://www.mlandthelaw.org/slides/hajian.pdf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http://www.mlandthelaw.org/</a:t>
            </a:r>
            <a:r>
              <a:rPr lang="en" sz="1400"/>
              <a:t>    http://www.fatml.org/resources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328" name="Shape 13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Neural nets: Generators 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4" name="Shape 164"/>
          <p:cNvSpPr/>
          <p:nvPr/>
        </p:nvSpPr>
        <p:spPr>
          <a:xfrm>
            <a:off x="4784975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6" name="Shape 166"/>
          <p:cNvCxnSpPr/>
          <p:nvPr/>
        </p:nvCxnSpPr>
        <p:spPr>
          <a:xfrm flipH="1" rot="10800000">
            <a:off x="4950875" y="2510800"/>
            <a:ext cx="921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7" name="Shape 167"/>
          <p:cNvCxnSpPr>
            <a:stCxn id="168" idx="2"/>
          </p:cNvCxnSpPr>
          <p:nvPr/>
        </p:nvCxnSpPr>
        <p:spPr>
          <a:xfrm>
            <a:off x="2888012" y="3100725"/>
            <a:ext cx="807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" name="Shape 168"/>
          <p:cNvSpPr/>
          <p:nvPr/>
        </p:nvSpPr>
        <p:spPr>
          <a:xfrm>
            <a:off x="2780162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9" name="Shape 169"/>
          <p:cNvCxnSpPr/>
          <p:nvPr/>
        </p:nvCxnSpPr>
        <p:spPr>
          <a:xfrm>
            <a:off x="1776375" y="2802400"/>
            <a:ext cx="9831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" name="Shape 170"/>
          <p:cNvSpPr/>
          <p:nvPr/>
        </p:nvSpPr>
        <p:spPr>
          <a:xfrm>
            <a:off x="1689225" y="2007075"/>
            <a:ext cx="215700" cy="9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1" name="Shape 171"/>
          <p:cNvCxnSpPr>
            <a:endCxn id="164" idx="0"/>
          </p:cNvCxnSpPr>
          <p:nvPr/>
        </p:nvCxnSpPr>
        <p:spPr>
          <a:xfrm flipH="1" rot="10800000">
            <a:off x="3871325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2" name="Shape 172"/>
          <p:cNvCxnSpPr>
            <a:stCxn id="165" idx="2"/>
            <a:endCxn id="164" idx="2"/>
          </p:cNvCxnSpPr>
          <p:nvPr/>
        </p:nvCxnSpPr>
        <p:spPr>
          <a:xfrm>
            <a:off x="3770475" y="3380475"/>
            <a:ext cx="10974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>
            <a:endCxn id="165" idx="0"/>
          </p:cNvCxnSpPr>
          <p:nvPr/>
        </p:nvCxnSpPr>
        <p:spPr>
          <a:xfrm flipH="1" rot="10800000">
            <a:off x="2995875" y="1617975"/>
            <a:ext cx="7746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4" name="Shape 174"/>
          <p:cNvCxnSpPr>
            <a:endCxn id="168" idx="0"/>
          </p:cNvCxnSpPr>
          <p:nvPr/>
        </p:nvCxnSpPr>
        <p:spPr>
          <a:xfrm flipH="1" rot="10800000">
            <a:off x="1904912" y="1897725"/>
            <a:ext cx="9831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375" y="1432112"/>
            <a:ext cx="2069551" cy="21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406875" y="2156800"/>
            <a:ext cx="921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noise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  <p:cxnSp>
        <p:nvCxnSpPr>
          <p:cNvPr id="177" name="Shape 177"/>
          <p:cNvCxnSpPr>
            <a:endCxn id="170" idx="1"/>
          </p:cNvCxnSpPr>
          <p:nvPr/>
        </p:nvCxnSpPr>
        <p:spPr>
          <a:xfrm>
            <a:off x="1160325" y="2493225"/>
            <a:ext cx="528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8" name="Shape 178"/>
          <p:cNvSpPr txBox="1"/>
          <p:nvPr/>
        </p:nvSpPr>
        <p:spPr>
          <a:xfrm>
            <a:off x="4566325" y="3836475"/>
            <a:ext cx="109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G(z)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